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327" r:id="rId4"/>
    <p:sldId id="308" r:id="rId5"/>
    <p:sldId id="309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6" r:id="rId18"/>
    <p:sldId id="324" r:id="rId19"/>
    <p:sldId id="325" r:id="rId20"/>
  </p:sldIdLst>
  <p:sldSz cx="18288000" cy="10287000"/>
  <p:notesSz cx="6858000" cy="9144000"/>
  <p:embeddedFontLst>
    <p:embeddedFont>
      <p:font typeface="王漢宗特黑體" panose="02020500000000000000" charset="-12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標楷體" panose="03000509000000000000" pitchFamily="65" charset="-120"/>
      <p:regular r:id="rId27"/>
    </p:embeddedFont>
    <p:embeddedFont>
      <p:font typeface="芫荽" panose="02020500000000000000" charset="-12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FF7"/>
    <a:srgbClr val="FFCCFF"/>
    <a:srgbClr val="FF3399"/>
    <a:srgbClr val="FF66FF"/>
    <a:srgbClr val="FF99FF"/>
    <a:srgbClr val="FFFF99"/>
    <a:srgbClr val="CCFFCC"/>
    <a:srgbClr val="99FF99"/>
    <a:srgbClr val="9BC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94035" autoAdjust="0"/>
  </p:normalViewPr>
  <p:slideViewPr>
    <p:cSldViewPr>
      <p:cViewPr varScale="1">
        <p:scale>
          <a:sx n="52" d="100"/>
          <a:sy n="52" d="100"/>
        </p:scale>
        <p:origin x="54" y="-2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06D93-C588-4559-8232-C15E525FAFE9}" type="datetimeFigureOut">
              <a:rPr lang="zh-HK" altLang="en-US" smtClean="0"/>
              <a:t>2/6/2024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E7C83-DE22-41F6-B80C-B1E228F2A86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46469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umsjYk3TpE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240"/>
              </a:lnSpc>
            </a:pPr>
            <a:r>
              <a:rPr lang="en-US" altLang="zh-HK" sz="12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氣候變化</a:t>
            </a:r>
            <a:r>
              <a:rPr lang="en-US" altLang="zh-HK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>
              <a:lnSpc>
                <a:spcPts val="2240"/>
              </a:lnSpc>
            </a:pPr>
            <a:r>
              <a:rPr lang="en-US" altLang="zh-HK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https://emm.edcity.hk/media/%E6%B0%A3%E5%80%99%E8%AE%8A%E5%8C%96%20(%E4%B8%AD%E6%96%87%E5%AD%97%E5%B9%95%E5%8F%AF%E4%BE%9B%E9%81%B8%E6%93%87)/1_01gqbpwh</a:t>
            </a:r>
          </a:p>
          <a:p>
            <a:pPr>
              <a:lnSpc>
                <a:spcPts val="2240"/>
              </a:lnSpc>
            </a:pPr>
            <a:endParaRPr lang="en-US" altLang="zh-HK" sz="12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E7C83-DE22-41F6-B80C-B1E228F2A860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08427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240"/>
              </a:lnSpc>
            </a:pPr>
            <a:r>
              <a:rPr lang="en-US" altLang="zh-HK" sz="12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氣候變化</a:t>
            </a:r>
            <a:r>
              <a:rPr lang="en-US" altLang="zh-HK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>
              <a:lnSpc>
                <a:spcPts val="2240"/>
              </a:lnSpc>
            </a:pPr>
            <a:r>
              <a:rPr lang="en-US" altLang="zh-HK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https://emm.edcity.hk/media/%E6%B0%A3%E5%80%99%E8%AE%8A%E5%8C%96%20(%E4%B8%AD%E6%96%87%E5%AD%97%E5%B9%95%E5%8F%AF%E4%BE%9B%E9%81%B8%E6%93%87)/1_01gqbpwh</a:t>
            </a: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E7C83-DE22-41F6-B80C-B1E228F2A860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3127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240"/>
              </a:lnSpc>
            </a:pPr>
            <a:r>
              <a:rPr lang="en-US" altLang="zh-HK" sz="12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氣候變化</a:t>
            </a:r>
            <a:r>
              <a:rPr lang="en-US" altLang="zh-HK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>
              <a:lnSpc>
                <a:spcPts val="2240"/>
              </a:lnSpc>
            </a:pPr>
            <a:r>
              <a:rPr lang="en-US" altLang="zh-HK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https://emm.edcity.hk/media/%E6%B0%A3%E5%80%99%E8%AE%8A%E5%8C%96%20(%E4%B8%AD%E6%96%87%E5%AD%97%E5%B9%95%E5%8F%AF%E4%BE%9B%E9%81%B8%E6%93%87)/1_01gqbpwh</a:t>
            </a:r>
          </a:p>
          <a:p>
            <a:pPr>
              <a:lnSpc>
                <a:spcPts val="2240"/>
              </a:lnSpc>
            </a:pPr>
            <a:endParaRPr lang="en-US" altLang="zh-HK" sz="12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240"/>
              </a:lnSpc>
            </a:pPr>
            <a:r>
              <a:rPr lang="en-US" altLang="zh-HK" sz="12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極端天氣事件</a:t>
            </a:r>
            <a:r>
              <a:rPr lang="en-US" altLang="zh-HK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>
              <a:lnSpc>
                <a:spcPts val="2240"/>
              </a:lnSpc>
            </a:pPr>
            <a:r>
              <a:rPr lang="en-US" altLang="zh-HK" sz="1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https://www.hko.gov.hk/tc/climate_change/obs_hk_extreme_weather.htm</a:t>
            </a: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E7C83-DE22-41F6-B80C-B1E228F2A860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48472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dirty="0" smtClean="0"/>
              <a:t>氣候危機：中國的承諾與行動 </a:t>
            </a:r>
            <a:r>
              <a:rPr lang="en-US" altLang="zh-TW" b="1" dirty="0" smtClean="0"/>
              <a:t>| </a:t>
            </a:r>
            <a:r>
              <a:rPr lang="en-US" altLang="zh-HK" b="1" dirty="0" smtClean="0"/>
              <a:t>The China Current </a:t>
            </a:r>
            <a:r>
              <a:rPr lang="zh-TW" altLang="en-US" b="1" dirty="0" smtClean="0"/>
              <a:t>粵語</a:t>
            </a:r>
            <a:endParaRPr lang="en-US" altLang="zh-TW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 smtClean="0"/>
              <a:t>https://www.youtube.com/watch?v=ulkAh0g1H0E</a:t>
            </a:r>
            <a:endParaRPr lang="en-US" altLang="zh-HK" sz="1100" u="sng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hlinkClick r:id="rId3" tooltip="https://www.youtube.com/watch?v=0umsjYk3TpE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E7C83-DE22-41F6-B80C-B1E228F2A860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28157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F0F0F"/>
                </a:solidFill>
                <a:latin typeface="Roboto"/>
              </a:rPr>
              <a:t>氣候危機： 竹子救地球 </a:t>
            </a:r>
            <a:r>
              <a:rPr lang="en-US" altLang="zh-TW" b="1" dirty="0" smtClean="0">
                <a:solidFill>
                  <a:srgbClr val="0F0F0F"/>
                </a:solidFill>
                <a:latin typeface="Roboto"/>
              </a:rPr>
              <a:t>| </a:t>
            </a:r>
            <a:r>
              <a:rPr lang="en-US" altLang="zh-HK" b="1" dirty="0" smtClean="0">
                <a:solidFill>
                  <a:srgbClr val="0F0F0F"/>
                </a:solidFill>
                <a:latin typeface="Roboto"/>
              </a:rPr>
              <a:t>The China Current </a:t>
            </a:r>
            <a:r>
              <a:rPr lang="zh-TW" altLang="en-US" b="1" dirty="0" smtClean="0">
                <a:solidFill>
                  <a:srgbClr val="0F0F0F"/>
                </a:solidFill>
                <a:latin typeface="Roboto"/>
              </a:rPr>
              <a:t>粵語</a:t>
            </a:r>
            <a:r>
              <a:rPr lang="en-US" altLang="zh-TW" b="1" dirty="0" smtClean="0">
                <a:solidFill>
                  <a:srgbClr val="0F0F0F"/>
                </a:solidFill>
                <a:latin typeface="Roboto"/>
              </a:rPr>
              <a:t>.</a:t>
            </a:r>
          </a:p>
          <a:p>
            <a:endParaRPr lang="en-US" altLang="zh-TW" b="1" dirty="0" smtClean="0">
              <a:solidFill>
                <a:srgbClr val="0F0F0F"/>
              </a:solidFill>
              <a:latin typeface="Roboto"/>
            </a:endParaRPr>
          </a:p>
          <a:p>
            <a:r>
              <a:rPr lang="en-US" altLang="zh-TW" b="1" dirty="0" smtClean="0">
                <a:solidFill>
                  <a:srgbClr val="0F0F0F"/>
                </a:solidFill>
                <a:latin typeface="Roboto"/>
              </a:rPr>
              <a:t>https://www.youtube.com/watch?v=wgNlm1dxsBE</a:t>
            </a:r>
            <a:endParaRPr lang="zh-TW" altLang="en-US" b="1" i="0" dirty="0" smtClean="0">
              <a:solidFill>
                <a:srgbClr val="0F0F0F"/>
              </a:solidFill>
              <a:effectLst/>
              <a:latin typeface="Roboto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E7C83-DE22-41F6-B80C-B1E228F2A860}" type="slidenum">
              <a:rPr lang="zh-HK" altLang="en-US" smtClean="0"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67803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gif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svg"/><Relationship Id="rId18" Type="http://schemas.openxmlformats.org/officeDocument/2006/relationships/hyperlink" Target="https://www.hko.gov.hk/tc/climate_change/obs_hk_extreme_weather.htm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5.svg"/><Relationship Id="rId12" Type="http://schemas.openxmlformats.org/officeDocument/2006/relationships/image" Target="../media/image19.pn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jpe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9.svg"/><Relationship Id="rId5" Type="http://schemas.openxmlformats.org/officeDocument/2006/relationships/image" Target="../media/image3.svg"/><Relationship Id="rId15" Type="http://schemas.openxmlformats.org/officeDocument/2006/relationships/image" Target="../media/image21.png"/><Relationship Id="rId10" Type="http://schemas.openxmlformats.org/officeDocument/2006/relationships/image" Target="../media/image14.png"/><Relationship Id="rId19" Type="http://schemas.openxmlformats.org/officeDocument/2006/relationships/slide" Target="slide12.xml"/><Relationship Id="rId4" Type="http://schemas.openxmlformats.org/officeDocument/2006/relationships/image" Target="../media/image2.png"/><Relationship Id="rId9" Type="http://schemas.openxmlformats.org/officeDocument/2006/relationships/image" Target="../media/image117.svg"/><Relationship Id="rId14" Type="http://schemas.openxmlformats.org/officeDocument/2006/relationships/image" Target="../media/image20.png"/><Relationship Id="rId22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8" Type="http://schemas.openxmlformats.org/officeDocument/2006/relationships/image" Target="../media/image115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7" Type="http://schemas.openxmlformats.org/officeDocument/2006/relationships/image" Target="../media/image12.png"/><Relationship Id="rId2" Type="http://schemas.openxmlformats.org/officeDocument/2006/relationships/image" Target="../media/image10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5" Type="http://schemas.openxmlformats.org/officeDocument/2006/relationships/image" Target="../media/image25.png"/><Relationship Id="rId19" Type="http://schemas.openxmlformats.org/officeDocument/2006/relationships/slide" Target="slide9.xml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slide" Target="slide13.xml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15.svg"/><Relationship Id="rId17" Type="http://schemas.openxmlformats.org/officeDocument/2006/relationships/slide" Target="slide14.xml"/><Relationship Id="rId2" Type="http://schemas.openxmlformats.org/officeDocument/2006/relationships/image" Target="../media/image10.png"/><Relationship Id="rId16" Type="http://schemas.openxmlformats.org/officeDocument/2006/relationships/image" Target="../media/image119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113.svg"/><Relationship Id="rId19" Type="http://schemas.openxmlformats.org/officeDocument/2006/relationships/image" Target="../media/image30.png"/><Relationship Id="rId4" Type="http://schemas.openxmlformats.org/officeDocument/2006/relationships/image" Target="../media/image3.svg"/><Relationship Id="rId14" Type="http://schemas.openxmlformats.org/officeDocument/2006/relationships/image" Target="../media/image11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19.png"/><Relationship Id="rId18" Type="http://schemas.openxmlformats.org/officeDocument/2006/relationships/image" Target="../media/image32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19.svg"/><Relationship Id="rId17" Type="http://schemas.openxmlformats.org/officeDocument/2006/relationships/image" Target="../media/image30.png"/><Relationship Id="rId2" Type="http://schemas.openxmlformats.org/officeDocument/2006/relationships/image" Target="../media/image10.png"/><Relationship Id="rId16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21.png"/><Relationship Id="rId10" Type="http://schemas.openxmlformats.org/officeDocument/2006/relationships/image" Target="../media/image117.svg"/><Relationship Id="rId4" Type="http://schemas.openxmlformats.org/officeDocument/2006/relationships/image" Target="../media/image3.svg"/><Relationship Id="rId9" Type="http://schemas.openxmlformats.org/officeDocument/2006/relationships/image" Target="../media/image13.png"/><Relationship Id="rId1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8" Type="http://schemas.openxmlformats.org/officeDocument/2006/relationships/image" Target="../media/image115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7" Type="http://schemas.openxmlformats.org/officeDocument/2006/relationships/image" Target="../media/image12.png"/><Relationship Id="rId2" Type="http://schemas.openxmlformats.org/officeDocument/2006/relationships/image" Target="../media/image10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5" Type="http://schemas.openxmlformats.org/officeDocument/2006/relationships/image" Target="../media/image25.png"/><Relationship Id="rId19" Type="http://schemas.openxmlformats.org/officeDocument/2006/relationships/slide" Target="slide12.xml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3.png"/><Relationship Id="rId18" Type="http://schemas.openxmlformats.org/officeDocument/2006/relationships/image" Target="../media/image48.svg"/><Relationship Id="rId3" Type="http://schemas.openxmlformats.org/officeDocument/2006/relationships/image" Target="../media/image10.png"/><Relationship Id="rId21" Type="http://schemas.openxmlformats.org/officeDocument/2006/relationships/hyperlink" Target="https://www.youtube.com/watch?v=ulkAh0g1H0E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115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9.svg"/><Relationship Id="rId20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2.png"/><Relationship Id="rId24" Type="http://schemas.microsoft.com/office/2007/relationships/hdphoto" Target="../media/hdphoto1.wdp"/><Relationship Id="rId15" Type="http://schemas.openxmlformats.org/officeDocument/2006/relationships/image" Target="../media/image14.png"/><Relationship Id="rId23" Type="http://schemas.openxmlformats.org/officeDocument/2006/relationships/image" Target="../media/image16.png"/><Relationship Id="rId10" Type="http://schemas.openxmlformats.org/officeDocument/2006/relationships/image" Target="../media/image113.svg"/><Relationship Id="rId19" Type="http://schemas.openxmlformats.org/officeDocument/2006/relationships/hyperlink" Target="https://www.youtube.com/watch?v=0umsjYk3TpE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17.svg"/><Relationship Id="rId2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90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15.svg"/><Relationship Id="rId17" Type="http://schemas.openxmlformats.org/officeDocument/2006/relationships/image" Target="../media/image33.png"/><Relationship Id="rId2" Type="http://schemas.openxmlformats.org/officeDocument/2006/relationships/image" Target="../media/image10.png"/><Relationship Id="rId16" Type="http://schemas.openxmlformats.org/officeDocument/2006/relationships/image" Target="../media/image119.svg"/><Relationship Id="rId20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113.svg"/><Relationship Id="rId19" Type="http://schemas.openxmlformats.org/officeDocument/2006/relationships/hyperlink" Target="https://www.youtube.com/watch?v=Osovr0IuZLM" TargetMode="External"/><Relationship Id="rId4" Type="http://schemas.openxmlformats.org/officeDocument/2006/relationships/image" Target="../media/image3.svg"/><Relationship Id="rId14" Type="http://schemas.openxmlformats.org/officeDocument/2006/relationships/image" Target="../media/image11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3.png"/><Relationship Id="rId18" Type="http://schemas.openxmlformats.org/officeDocument/2006/relationships/image" Target="../media/image90.svg"/><Relationship Id="rId3" Type="http://schemas.openxmlformats.org/officeDocument/2006/relationships/image" Target="../media/image10.png"/><Relationship Id="rId21" Type="http://schemas.openxmlformats.org/officeDocument/2006/relationships/slide" Target="slide18.xml"/><Relationship Id="rId7" Type="http://schemas.openxmlformats.org/officeDocument/2006/relationships/image" Target="../media/image3.png"/><Relationship Id="rId12" Type="http://schemas.openxmlformats.org/officeDocument/2006/relationships/image" Target="../media/image115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9.sv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2.png"/><Relationship Id="rId15" Type="http://schemas.openxmlformats.org/officeDocument/2006/relationships/image" Target="../media/image14.png"/><Relationship Id="rId23" Type="http://schemas.microsoft.com/office/2007/relationships/hdphoto" Target="../media/hdphoto1.wdp"/><Relationship Id="rId10" Type="http://schemas.openxmlformats.org/officeDocument/2006/relationships/image" Target="../media/image113.svg"/><Relationship Id="rId19" Type="http://schemas.openxmlformats.org/officeDocument/2006/relationships/hyperlink" Target="https://www.youtube.com/watch?v=wgNlm1dxsBE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17.svg"/><Relationship Id="rId2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38.gif"/><Relationship Id="rId4" Type="http://schemas.openxmlformats.org/officeDocument/2006/relationships/image" Target="../media/image3.sv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1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91.svg"/><Relationship Id="rId4" Type="http://schemas.openxmlformats.org/officeDocument/2006/relationships/image" Target="../media/image30.sv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15.svg"/><Relationship Id="rId17" Type="http://schemas.openxmlformats.org/officeDocument/2006/relationships/slide" Target="slide5.xml"/><Relationship Id="rId2" Type="http://schemas.openxmlformats.org/officeDocument/2006/relationships/image" Target="../media/image10.png"/><Relationship Id="rId16" Type="http://schemas.openxmlformats.org/officeDocument/2006/relationships/image" Target="../media/image1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113.svg"/><Relationship Id="rId4" Type="http://schemas.openxmlformats.org/officeDocument/2006/relationships/image" Target="../media/image3.svg"/><Relationship Id="rId14" Type="http://schemas.openxmlformats.org/officeDocument/2006/relationships/image" Target="../media/image1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18" Type="http://schemas.openxmlformats.org/officeDocument/2006/relationships/image" Target="../media/image15.png"/><Relationship Id="rId3" Type="http://schemas.openxmlformats.org/officeDocument/2006/relationships/image" Target="../media/image10.png"/><Relationship Id="rId21" Type="http://schemas.microsoft.com/office/2007/relationships/hdphoto" Target="../media/hdphoto1.wdp"/><Relationship Id="rId7" Type="http://schemas.openxmlformats.org/officeDocument/2006/relationships/image" Target="../media/image5.svg"/><Relationship Id="rId12" Type="http://schemas.openxmlformats.org/officeDocument/2006/relationships/image" Target="../media/image115.svg"/><Relationship Id="rId17" Type="http://schemas.openxmlformats.org/officeDocument/2006/relationships/hyperlink" Target="https://www.youtube.com/watch?v=DkdbdfIrlDE&amp;list=PLBdhEGSPvUGVuK7fZUxHKzv51Y_2hy_hW&amp;index=9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9.sv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3.svg"/><Relationship Id="rId15" Type="http://schemas.openxmlformats.org/officeDocument/2006/relationships/image" Target="../media/image14.png"/><Relationship Id="rId10" Type="http://schemas.openxmlformats.org/officeDocument/2006/relationships/image" Target="../media/image113.svg"/><Relationship Id="rId19" Type="http://schemas.openxmlformats.org/officeDocument/2006/relationships/slide" Target="slide6.xml"/><Relationship Id="rId4" Type="http://schemas.openxmlformats.org/officeDocument/2006/relationships/image" Target="../media/image2.png"/><Relationship Id="rId14" Type="http://schemas.openxmlformats.org/officeDocument/2006/relationships/image" Target="../media/image1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13.png"/><Relationship Id="rId1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115.svg"/><Relationship Id="rId17" Type="http://schemas.openxmlformats.org/officeDocument/2006/relationships/slide" Target="slide8.xml"/><Relationship Id="rId2" Type="http://schemas.openxmlformats.org/officeDocument/2006/relationships/image" Target="../media/image10.png"/><Relationship Id="rId16" Type="http://schemas.openxmlformats.org/officeDocument/2006/relationships/image" Target="../media/image119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113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11.png"/><Relationship Id="rId14" Type="http://schemas.openxmlformats.org/officeDocument/2006/relationships/image" Target="../media/image1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19.svg"/><Relationship Id="rId18" Type="http://schemas.openxmlformats.org/officeDocument/2006/relationships/image" Target="../media/image22.png"/><Relationship Id="rId26" Type="http://schemas.openxmlformats.org/officeDocument/2006/relationships/image" Target="../media/image18.png"/><Relationship Id="rId3" Type="http://schemas.openxmlformats.org/officeDocument/2006/relationships/image" Target="../media/image10.png"/><Relationship Id="rId21" Type="http://schemas.openxmlformats.org/officeDocument/2006/relationships/image" Target="../media/image23.png"/><Relationship Id="rId7" Type="http://schemas.openxmlformats.org/officeDocument/2006/relationships/image" Target="../media/image5.svg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5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1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7.svg"/><Relationship Id="rId24" Type="http://schemas.openxmlformats.org/officeDocument/2006/relationships/image" Target="../media/image128.svg"/><Relationship Id="rId5" Type="http://schemas.openxmlformats.org/officeDocument/2006/relationships/image" Target="../media/image3.svg"/><Relationship Id="rId15" Type="http://schemas.openxmlformats.org/officeDocument/2006/relationships/image" Target="../media/image23.svg"/><Relationship Id="rId23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13.svg"/><Relationship Id="rId14" Type="http://schemas.openxmlformats.org/officeDocument/2006/relationships/image" Target="../media/image19.png"/><Relationship Id="rId22" Type="http://schemas.openxmlformats.org/officeDocument/2006/relationships/image" Target="../media/image126.svg"/><Relationship Id="rId27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7" Type="http://schemas.openxmlformats.org/officeDocument/2006/relationships/slide" Target="slide6.xml"/><Relationship Id="rId2" Type="http://schemas.openxmlformats.org/officeDocument/2006/relationships/image" Target="../media/image10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5" Type="http://schemas.openxmlformats.org/officeDocument/2006/relationships/image" Target="../media/image25.png"/><Relationship Id="rId4" Type="http://schemas.openxmlformats.org/officeDocument/2006/relationships/image" Target="../media/image3.svg"/><Relationship Id="rId9" Type="http://schemas.openxmlformats.org/officeDocument/2006/relationships/image" Target="../media/image19.png"/><Relationship Id="rId1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13.png"/><Relationship Id="rId18" Type="http://schemas.openxmlformats.org/officeDocument/2006/relationships/slide" Target="slide10.xml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115.svg"/><Relationship Id="rId17" Type="http://schemas.openxmlformats.org/officeDocument/2006/relationships/slide" Target="slide11.xml"/><Relationship Id="rId2" Type="http://schemas.openxmlformats.org/officeDocument/2006/relationships/image" Target="../media/image10.png"/><Relationship Id="rId16" Type="http://schemas.openxmlformats.org/officeDocument/2006/relationships/image" Target="../media/image119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113.svg"/><Relationship Id="rId19" Type="http://schemas.openxmlformats.org/officeDocument/2006/relationships/image" Target="../media/image27.png"/><Relationship Id="rId4" Type="http://schemas.openxmlformats.org/officeDocument/2006/relationships/image" Target="../media/image3.svg"/><Relationship Id="rId9" Type="http://schemas.openxmlformats.org/officeDocument/2006/relationships/image" Target="../media/image11.png"/><Relationship Id="rId14" Type="http://schemas.openxmlformats.org/officeDocument/2006/relationships/image" Target="../media/image1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-6524523">
            <a:off x="-4338509" y="4508431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62934">
            <a:off x="13230685" y="540699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215657"/>
            <a:ext cx="10692947" cy="82296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24261" y="-186957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24768" y="3065463"/>
            <a:ext cx="7542690" cy="10945857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6"/>
                </a:lnTo>
                <a:lnTo>
                  <a:pt x="0" y="10945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8609232" y="8204189"/>
            <a:ext cx="4659849" cy="1893915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39156" y="390636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4"/>
                </a:lnTo>
                <a:lnTo>
                  <a:pt x="0" y="33031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20542" y="7050444"/>
            <a:ext cx="3111338" cy="311133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913129" y="4530230"/>
            <a:ext cx="9675166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75"/>
              </a:lnSpc>
            </a:pP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4.2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地球是我家</a:t>
            </a:r>
            <a:endParaRPr lang="en-US" sz="6600" b="1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 algn="ctr">
              <a:lnSpc>
                <a:spcPts val="9075"/>
              </a:lnSpc>
            </a:pPr>
            <a:r>
              <a:rPr lang="zh-HK" alt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zh-TW" alt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國家應對氣候變化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55747" y="2571758"/>
            <a:ext cx="8189931" cy="234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5500" b="1" dirty="0" err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小學人文科</a:t>
            </a:r>
            <a:endParaRPr lang="en-US" sz="55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6050"/>
              </a:lnSpc>
            </a:pPr>
            <a:r>
              <a:rPr lang="en-US" sz="5500" b="1" dirty="0" err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四年級</a:t>
            </a:r>
            <a:endParaRPr lang="en-US" sz="55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algn="ctr">
              <a:lnSpc>
                <a:spcPts val="6050"/>
              </a:lnSpc>
            </a:pPr>
            <a:r>
              <a:rPr lang="en-US" sz="5000" b="1" dirty="0">
                <a:solidFill>
                  <a:srgbClr val="F9705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19" name="TextBox 19">
            <a:hlinkClick r:id="rId12" action="ppaction://hlinksldjump"/>
          </p:cNvPr>
          <p:cNvSpPr txBox="1"/>
          <p:nvPr/>
        </p:nvSpPr>
        <p:spPr>
          <a:xfrm>
            <a:off x="7882235" y="8266943"/>
            <a:ext cx="2909876" cy="1433016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https://emm.edb.edcity.hk/sticker/stickers/%E5%B0%8F%E5%AD%B8%E4%BA%BA%E6%96%87%E7%A7%91%E7%B3%BB%E5%88%97/07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9" y="208687"/>
            <a:ext cx="2884341" cy="288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606084"/>
            <a:chOff x="0" y="0"/>
            <a:chExt cx="4274726" cy="22666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66623"/>
            </a:xfrm>
            <a:custGeom>
              <a:avLst/>
              <a:gdLst/>
              <a:ahLst/>
              <a:cxnLst/>
              <a:rect l="l" t="t" r="r" b="b"/>
              <a:pathLst>
                <a:path w="4274726" h="22666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42296"/>
                  </a:lnTo>
                  <a:cubicBezTo>
                    <a:pt x="4274726" y="2255731"/>
                    <a:pt x="4263834" y="2266623"/>
                    <a:pt x="4250399" y="2266623"/>
                  </a:cubicBezTo>
                  <a:lnTo>
                    <a:pt x="24327" y="2266623"/>
                  </a:lnTo>
                  <a:cubicBezTo>
                    <a:pt x="10891" y="2266623"/>
                    <a:pt x="0" y="2255731"/>
                    <a:pt x="0" y="22422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29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1686" y="6664123"/>
            <a:ext cx="2604895" cy="3087699"/>
          </a:xfrm>
          <a:custGeom>
            <a:avLst/>
            <a:gdLst/>
            <a:ahLst/>
            <a:cxnLst/>
            <a:rect l="l" t="t" r="r" b="b"/>
            <a:pathLst>
              <a:path w="2604895" h="3087699">
                <a:moveTo>
                  <a:pt x="0" y="0"/>
                </a:moveTo>
                <a:lnTo>
                  <a:pt x="2604895" y="0"/>
                </a:lnTo>
                <a:lnTo>
                  <a:pt x="2604895" y="3087699"/>
                </a:lnTo>
                <a:lnTo>
                  <a:pt x="0" y="3087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2912" y="8259857"/>
            <a:ext cx="1327234" cy="866020"/>
          </a:xfrm>
          <a:custGeom>
            <a:avLst/>
            <a:gdLst/>
            <a:ahLst/>
            <a:cxnLst/>
            <a:rect l="l" t="t" r="r" b="b"/>
            <a:pathLst>
              <a:path w="1327234" h="866020">
                <a:moveTo>
                  <a:pt x="0" y="0"/>
                </a:moveTo>
                <a:lnTo>
                  <a:pt x="1327234" y="0"/>
                </a:lnTo>
                <a:lnTo>
                  <a:pt x="1327234" y="866020"/>
                </a:lnTo>
                <a:lnTo>
                  <a:pt x="0" y="8660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057392" y="3479466"/>
            <a:ext cx="14904272" cy="4090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50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全球暖化會引致以下問題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6800"/>
              </a:lnSpc>
            </a:pP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71550" lvl="1" indent="-485775">
              <a:lnSpc>
                <a:spcPts val="6120"/>
              </a:lnSpc>
              <a:buFont typeface="Arial"/>
              <a:buChar char="•"/>
            </a:pPr>
            <a:r>
              <a:rPr lang="zh-TW" altLang="en-US" sz="4500" dirty="0">
                <a:solidFill>
                  <a:srgbClr val="FA3A2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平均氣溫上升</a:t>
            </a:r>
            <a:r>
              <a:rPr lang="en-US" altLang="zh-TW" sz="4500" dirty="0" smtClean="0">
                <a:solidFill>
                  <a:srgbClr val="FA3A2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大氣中溫室氣體含量增加，</a:t>
            </a:r>
            <a:r>
              <a:rPr lang="zh-TW" altLang="en-US" sz="4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令氣溫上升</a:t>
            </a:r>
            <a:endParaRPr lang="en-US" altLang="zh-TW" sz="4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71550" lvl="1" indent="-485775">
              <a:lnSpc>
                <a:spcPts val="6120"/>
              </a:lnSpc>
              <a:buFont typeface="Arial"/>
              <a:buChar char="•"/>
            </a:pPr>
            <a:r>
              <a:rPr lang="en-US" sz="4500" dirty="0" err="1" smtClean="0">
                <a:solidFill>
                  <a:srgbClr val="FF313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冰川及冰塊溶化</a:t>
            </a:r>
            <a:r>
              <a:rPr lang="en-US" sz="4500" dirty="0" err="1">
                <a:solidFill>
                  <a:srgbClr val="FF313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、海平面上升</a:t>
            </a:r>
            <a:r>
              <a:rPr lang="en-US" sz="4500" dirty="0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sz="45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sz="45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改變沿海生態環境</a:t>
            </a:r>
            <a:endParaRPr lang="en-US" sz="45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71550" lvl="1" indent="-485775">
              <a:lnSpc>
                <a:spcPts val="6120"/>
              </a:lnSpc>
              <a:buFont typeface="Arial"/>
              <a:buChar char="•"/>
            </a:pPr>
            <a:r>
              <a:rPr lang="en-US" sz="4500" dirty="0" err="1">
                <a:solidFill>
                  <a:srgbClr val="FF313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颱風頻率及強度增加</a:t>
            </a:r>
            <a:r>
              <a:rPr lang="en-US" sz="45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sz="45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極端天氣</a:t>
            </a:r>
            <a:r>
              <a:rPr lang="zh-TW" altLang="en-US" sz="45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的出現</a:t>
            </a:r>
            <a:r>
              <a:rPr lang="en-US" sz="45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越來越頻繁</a:t>
            </a:r>
            <a:endParaRPr lang="en-US" sz="45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0" y="0"/>
            <a:ext cx="4427151" cy="1416688"/>
          </a:xfrm>
          <a:custGeom>
            <a:avLst/>
            <a:gdLst/>
            <a:ahLst/>
            <a:cxnLst/>
            <a:rect l="l" t="t" r="r" b="b"/>
            <a:pathLst>
              <a:path w="4427151" h="1416688">
                <a:moveTo>
                  <a:pt x="0" y="0"/>
                </a:moveTo>
                <a:lnTo>
                  <a:pt x="4427151" y="0"/>
                </a:lnTo>
                <a:lnTo>
                  <a:pt x="4427151" y="1416688"/>
                </a:lnTo>
                <a:lnTo>
                  <a:pt x="0" y="1416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375778" y="7069602"/>
            <a:ext cx="2468281" cy="2089004"/>
          </a:xfrm>
          <a:custGeom>
            <a:avLst/>
            <a:gdLst/>
            <a:ahLst/>
            <a:cxnLst/>
            <a:rect l="l" t="t" r="r" b="b"/>
            <a:pathLst>
              <a:path w="2817058" h="2565870">
                <a:moveTo>
                  <a:pt x="2817057" y="0"/>
                </a:moveTo>
                <a:lnTo>
                  <a:pt x="0" y="0"/>
                </a:lnTo>
                <a:lnTo>
                  <a:pt x="0" y="2565871"/>
                </a:lnTo>
                <a:lnTo>
                  <a:pt x="2817057" y="2565871"/>
                </a:lnTo>
                <a:lnTo>
                  <a:pt x="2817057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28322" y="1081242"/>
            <a:ext cx="2483949" cy="2483949"/>
          </a:xfrm>
          <a:custGeom>
            <a:avLst/>
            <a:gdLst/>
            <a:ahLst/>
            <a:cxnLst/>
            <a:rect l="l" t="t" r="r" b="b"/>
            <a:pathLst>
              <a:path w="2483949" h="2483949">
                <a:moveTo>
                  <a:pt x="0" y="0"/>
                </a:moveTo>
                <a:lnTo>
                  <a:pt x="2483949" y="0"/>
                </a:lnTo>
                <a:lnTo>
                  <a:pt x="2483949" y="2483949"/>
                </a:lnTo>
                <a:lnTo>
                  <a:pt x="0" y="24839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524027" y="2323216"/>
            <a:ext cx="4070514" cy="2696716"/>
          </a:xfrm>
          <a:custGeom>
            <a:avLst/>
            <a:gdLst/>
            <a:ahLst/>
            <a:cxnLst/>
            <a:rect l="l" t="t" r="r" b="b"/>
            <a:pathLst>
              <a:path w="4070514" h="2696716">
                <a:moveTo>
                  <a:pt x="0" y="0"/>
                </a:moveTo>
                <a:lnTo>
                  <a:pt x="4070514" y="0"/>
                </a:lnTo>
                <a:lnTo>
                  <a:pt x="4070514" y="2696716"/>
                </a:lnTo>
                <a:lnTo>
                  <a:pt x="0" y="269671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427151" y="7497746"/>
            <a:ext cx="2603824" cy="1721778"/>
          </a:xfrm>
          <a:custGeom>
            <a:avLst/>
            <a:gdLst/>
            <a:ahLst/>
            <a:cxnLst/>
            <a:rect l="l" t="t" r="r" b="b"/>
            <a:pathLst>
              <a:path w="2603824" h="1721778">
                <a:moveTo>
                  <a:pt x="0" y="0"/>
                </a:moveTo>
                <a:lnTo>
                  <a:pt x="2603824" y="0"/>
                </a:lnTo>
                <a:lnTo>
                  <a:pt x="2603824" y="1721778"/>
                </a:lnTo>
                <a:lnTo>
                  <a:pt x="0" y="172177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468433" y="9006458"/>
            <a:ext cx="9921642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氣候變化</a:t>
            </a:r>
            <a:r>
              <a:rPr lang="en-US" sz="1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https://emm.edcity.hk/media/%E6%B0%A3%E5%80%99%E8%AE%8A%E5%8C%96%20(%E4%B8%AD%E6%96%87%E5%AD%97%E5%B9%95%E5%8F%AF%E4%BE%9B%E9%81%B8%E6%93%87)/1_01gqbpwh</a:t>
            </a:r>
          </a:p>
          <a:p>
            <a:pPr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極端天氣事件</a:t>
            </a:r>
            <a:r>
              <a:rPr lang="en-US" sz="1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 https://www.hko.gov.hk/tc/climate_change/obs_hk_extreme_weather.htm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2793" y="-116846"/>
            <a:ext cx="4241566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答對了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846795" y="7524450"/>
            <a:ext cx="454328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了解更多</a:t>
            </a:r>
            <a:r>
              <a:rPr 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en-US" sz="2400" u="sng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18" tooltip="https://www.hko.gov.hk/tc/climate_change/obs_hk_extreme_weather.htm"/>
              </a:rPr>
              <a:t>香港的極端天氣事件</a:t>
            </a:r>
            <a:endParaRPr lang="en-US" sz="2400" u="sng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hlinkClick r:id="rId18" tooltip="https://www.hko.gov.hk/tc/climate_change/obs_hk_extreme_weather.htm"/>
            </a:endParaRPr>
          </a:p>
        </p:txBody>
      </p:sp>
      <p:sp>
        <p:nvSpPr>
          <p:cNvPr id="26" name="TextBox 19">
            <a:hlinkClick r:id="rId19" action="ppaction://hlinksldjump"/>
          </p:cNvPr>
          <p:cNvSpPr txBox="1"/>
          <p:nvPr/>
        </p:nvSpPr>
        <p:spPr>
          <a:xfrm>
            <a:off x="15055389" y="8609116"/>
            <a:ext cx="2909876" cy="1433016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</a:t>
            </a:r>
            <a:r>
              <a:rPr lang="zh-TW" altLang="en-US" sz="719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題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TextBox 16"/>
          <p:cNvSpPr txBox="1"/>
          <p:nvPr/>
        </p:nvSpPr>
        <p:spPr>
          <a:xfrm>
            <a:off x="3097100" y="968391"/>
            <a:ext cx="12439352" cy="118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dirty="0" err="1" smtClean="0">
                <a:solidFill>
                  <a:srgbClr val="000000"/>
                </a:solidFill>
                <a:ea typeface="王漢宗特黑體"/>
              </a:rPr>
              <a:t>國家面對的</a:t>
            </a:r>
            <a:r>
              <a:rPr lang="zh-TW" altLang="en-US" sz="7099" dirty="0">
                <a:solidFill>
                  <a:srgbClr val="7030A0"/>
                </a:solidFill>
                <a:ea typeface="王漢宗特黑體"/>
              </a:rPr>
              <a:t>氣候變化</a:t>
            </a:r>
            <a:r>
              <a:rPr lang="en-US" sz="7099" dirty="0" smtClean="0">
                <a:solidFill>
                  <a:srgbClr val="000000"/>
                </a:solidFill>
                <a:ea typeface="王漢宗特黑體"/>
              </a:rPr>
              <a:t>挑戰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28" name="Freeform 19"/>
          <p:cNvSpPr/>
          <p:nvPr/>
        </p:nvSpPr>
        <p:spPr>
          <a:xfrm>
            <a:off x="646421" y="3212560"/>
            <a:ext cx="1410011" cy="1523588"/>
          </a:xfrm>
          <a:custGeom>
            <a:avLst/>
            <a:gdLst/>
            <a:ahLst/>
            <a:cxnLst/>
            <a:rect l="l" t="t" r="r" b="b"/>
            <a:pathLst>
              <a:path w="1410011" h="1523588">
                <a:moveTo>
                  <a:pt x="0" y="0"/>
                </a:moveTo>
                <a:lnTo>
                  <a:pt x="1410011" y="0"/>
                </a:lnTo>
                <a:lnTo>
                  <a:pt x="1410011" y="1523588"/>
                </a:lnTo>
                <a:lnTo>
                  <a:pt x="0" y="15235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606084"/>
            <a:chOff x="0" y="0"/>
            <a:chExt cx="4274726" cy="22666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66623"/>
            </a:xfrm>
            <a:custGeom>
              <a:avLst/>
              <a:gdLst/>
              <a:ahLst/>
              <a:cxnLst/>
              <a:rect l="l" t="t" r="r" b="b"/>
              <a:pathLst>
                <a:path w="4274726" h="22666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42296"/>
                  </a:lnTo>
                  <a:cubicBezTo>
                    <a:pt x="4274726" y="2255731"/>
                    <a:pt x="4263834" y="2266623"/>
                    <a:pt x="4250399" y="2266623"/>
                  </a:cubicBezTo>
                  <a:lnTo>
                    <a:pt x="24327" y="2266623"/>
                  </a:lnTo>
                  <a:cubicBezTo>
                    <a:pt x="10891" y="2266623"/>
                    <a:pt x="0" y="2255731"/>
                    <a:pt x="0" y="22422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29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845567" y="4462164"/>
            <a:ext cx="8901665" cy="2848533"/>
          </a:xfrm>
          <a:custGeom>
            <a:avLst/>
            <a:gdLst/>
            <a:ahLst/>
            <a:cxnLst/>
            <a:rect l="l" t="t" r="r" b="b"/>
            <a:pathLst>
              <a:path w="8901665" h="2848533">
                <a:moveTo>
                  <a:pt x="0" y="0"/>
                </a:moveTo>
                <a:lnTo>
                  <a:pt x="8901666" y="0"/>
                </a:lnTo>
                <a:lnTo>
                  <a:pt x="8901666" y="2848533"/>
                </a:lnTo>
                <a:lnTo>
                  <a:pt x="0" y="284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24000" y="7200899"/>
            <a:ext cx="2485860" cy="3270379"/>
          </a:xfrm>
          <a:custGeom>
            <a:avLst/>
            <a:gdLst/>
            <a:ahLst/>
            <a:cxnLst/>
            <a:rect l="l" t="t" r="r" b="b"/>
            <a:pathLst>
              <a:path w="3657292" h="4419688">
                <a:moveTo>
                  <a:pt x="0" y="0"/>
                </a:moveTo>
                <a:lnTo>
                  <a:pt x="3657292" y="0"/>
                </a:lnTo>
                <a:lnTo>
                  <a:pt x="3657292" y="4419688"/>
                </a:lnTo>
                <a:lnTo>
                  <a:pt x="0" y="441968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284143" y="5490864"/>
            <a:ext cx="4948536" cy="4948536"/>
          </a:xfrm>
          <a:custGeom>
            <a:avLst/>
            <a:gdLst/>
            <a:ahLst/>
            <a:cxnLst/>
            <a:rect l="l" t="t" r="r" b="b"/>
            <a:pathLst>
              <a:path w="4948536" h="4948536">
                <a:moveTo>
                  <a:pt x="0" y="0"/>
                </a:moveTo>
                <a:lnTo>
                  <a:pt x="4948536" y="0"/>
                </a:lnTo>
                <a:lnTo>
                  <a:pt x="4948536" y="4948536"/>
                </a:lnTo>
                <a:lnTo>
                  <a:pt x="0" y="4948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175617" y="4290714"/>
            <a:ext cx="4241566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答錯了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819276" y="5842089"/>
            <a:ext cx="6954248" cy="153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再試一次</a:t>
            </a:r>
          </a:p>
        </p:txBody>
      </p:sp>
      <p:sp>
        <p:nvSpPr>
          <p:cNvPr id="21" name="Freeform 21"/>
          <p:cNvSpPr/>
          <p:nvPr/>
        </p:nvSpPr>
        <p:spPr>
          <a:xfrm>
            <a:off x="552912" y="257523"/>
            <a:ext cx="2117384" cy="2117384"/>
          </a:xfrm>
          <a:custGeom>
            <a:avLst/>
            <a:gdLst/>
            <a:ahLst/>
            <a:cxnLst/>
            <a:rect l="l" t="t" r="r" b="b"/>
            <a:pathLst>
              <a:path w="2117384" h="2117384">
                <a:moveTo>
                  <a:pt x="0" y="0"/>
                </a:moveTo>
                <a:lnTo>
                  <a:pt x="2117384" y="0"/>
                </a:lnTo>
                <a:lnTo>
                  <a:pt x="2117384" y="2117384"/>
                </a:lnTo>
                <a:lnTo>
                  <a:pt x="0" y="21173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18">
            <a:hlinkClick r:id="rId19" action="ppaction://hlinksldjump"/>
          </p:cNvPr>
          <p:cNvSpPr txBox="1"/>
          <p:nvPr/>
        </p:nvSpPr>
        <p:spPr>
          <a:xfrm>
            <a:off x="7095010" y="7812732"/>
            <a:ext cx="4097977" cy="14330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再試一次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3097100" y="968391"/>
            <a:ext cx="12439352" cy="118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dirty="0" err="1" smtClean="0">
                <a:solidFill>
                  <a:srgbClr val="000000"/>
                </a:solidFill>
                <a:ea typeface="王漢宗特黑體"/>
              </a:rPr>
              <a:t>國家面對的</a:t>
            </a:r>
            <a:r>
              <a:rPr lang="zh-TW" altLang="en-US" sz="7099" dirty="0">
                <a:solidFill>
                  <a:srgbClr val="7030A0"/>
                </a:solidFill>
                <a:ea typeface="王漢宗特黑體"/>
              </a:rPr>
              <a:t>氣候變化</a:t>
            </a:r>
            <a:r>
              <a:rPr lang="en-US" sz="7099" dirty="0" smtClean="0">
                <a:solidFill>
                  <a:srgbClr val="000000"/>
                </a:solidFill>
                <a:ea typeface="王漢宗特黑體"/>
              </a:rPr>
              <a:t>挑戰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606084"/>
            <a:chOff x="0" y="0"/>
            <a:chExt cx="4274726" cy="22666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66623"/>
            </a:xfrm>
            <a:custGeom>
              <a:avLst/>
              <a:gdLst/>
              <a:ahLst/>
              <a:cxnLst/>
              <a:rect l="l" t="t" r="r" b="b"/>
              <a:pathLst>
                <a:path w="4274726" h="22666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42296"/>
                  </a:lnTo>
                  <a:cubicBezTo>
                    <a:pt x="4274726" y="2255731"/>
                    <a:pt x="4263834" y="2266623"/>
                    <a:pt x="4250399" y="2266623"/>
                  </a:cubicBezTo>
                  <a:lnTo>
                    <a:pt x="24327" y="2266623"/>
                  </a:lnTo>
                  <a:cubicBezTo>
                    <a:pt x="10891" y="2266623"/>
                    <a:pt x="0" y="2255731"/>
                    <a:pt x="0" y="22422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29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2912" y="257523"/>
            <a:ext cx="2117384" cy="2117384"/>
          </a:xfrm>
          <a:custGeom>
            <a:avLst/>
            <a:gdLst/>
            <a:ahLst/>
            <a:cxnLst/>
            <a:rect l="l" t="t" r="r" b="b"/>
            <a:pathLst>
              <a:path w="2117384" h="2117384">
                <a:moveTo>
                  <a:pt x="0" y="0"/>
                </a:moveTo>
                <a:lnTo>
                  <a:pt x="2117384" y="0"/>
                </a:lnTo>
                <a:lnTo>
                  <a:pt x="2117384" y="2117384"/>
                </a:lnTo>
                <a:lnTo>
                  <a:pt x="0" y="21173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1686" y="6664123"/>
            <a:ext cx="2604895" cy="3087699"/>
          </a:xfrm>
          <a:custGeom>
            <a:avLst/>
            <a:gdLst/>
            <a:ahLst/>
            <a:cxnLst/>
            <a:rect l="l" t="t" r="r" b="b"/>
            <a:pathLst>
              <a:path w="2604895" h="3087699">
                <a:moveTo>
                  <a:pt x="0" y="0"/>
                </a:moveTo>
                <a:lnTo>
                  <a:pt x="2604895" y="0"/>
                </a:lnTo>
                <a:lnTo>
                  <a:pt x="2604895" y="3087699"/>
                </a:lnTo>
                <a:lnTo>
                  <a:pt x="0" y="3087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52912" y="8259857"/>
            <a:ext cx="1327234" cy="866020"/>
          </a:xfrm>
          <a:custGeom>
            <a:avLst/>
            <a:gdLst/>
            <a:ahLst/>
            <a:cxnLst/>
            <a:rect l="l" t="t" r="r" b="b"/>
            <a:pathLst>
              <a:path w="1327234" h="866020">
                <a:moveTo>
                  <a:pt x="0" y="0"/>
                </a:moveTo>
                <a:lnTo>
                  <a:pt x="1327234" y="0"/>
                </a:lnTo>
                <a:lnTo>
                  <a:pt x="1327234" y="866020"/>
                </a:lnTo>
                <a:lnTo>
                  <a:pt x="0" y="8660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hlinkClick r:id="rId17" action="ppaction://hlinksldjump"/>
          </p:cNvPr>
          <p:cNvSpPr txBox="1"/>
          <p:nvPr/>
        </p:nvSpPr>
        <p:spPr>
          <a:xfrm>
            <a:off x="2573208" y="7179043"/>
            <a:ext cx="9212473" cy="99318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altLang="zh-TW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熱帶</a:t>
            </a: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氣旋出現的頻率會上升</a:t>
            </a:r>
            <a:r>
              <a:rPr 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</a:p>
        </p:txBody>
      </p:sp>
      <p:sp>
        <p:nvSpPr>
          <p:cNvPr id="19" name="TextBox 19">
            <a:hlinkClick r:id="rId17" action="ppaction://hlinksldjump"/>
          </p:cNvPr>
          <p:cNvSpPr txBox="1"/>
          <p:nvPr/>
        </p:nvSpPr>
        <p:spPr>
          <a:xfrm>
            <a:off x="2573209" y="5724608"/>
            <a:ext cx="6182903" cy="91443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A.</a:t>
            </a:r>
            <a:r>
              <a:rPr lang="en-US" sz="50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近岸地區容易氾濫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TextBox 21">
            <a:hlinkClick r:id="rId18" action="ppaction://hlinksldjump"/>
          </p:cNvPr>
          <p:cNvSpPr txBox="1"/>
          <p:nvPr/>
        </p:nvSpPr>
        <p:spPr>
          <a:xfrm>
            <a:off x="2604895" y="8663455"/>
            <a:ext cx="3601198" cy="99318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以上皆是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142439" y="3384348"/>
            <a:ext cx="15256295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zh-TW" alt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如果</a:t>
            </a:r>
            <a:r>
              <a:rPr lang="en-US" sz="50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海面</a:t>
            </a:r>
            <a:r>
              <a:rPr lang="zh-TW" alt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高度仍持續</a:t>
            </a:r>
            <a:r>
              <a:rPr lang="en-US" sz="50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上升</a:t>
            </a:r>
            <a:r>
              <a:rPr lang="zh-TW" alt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，有機</a:t>
            </a:r>
            <a:r>
              <a:rPr lang="en-US" sz="50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會造成哪些影響</a:t>
            </a:r>
            <a:r>
              <a:rPr 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</a:p>
        </p:txBody>
      </p:sp>
      <p:sp>
        <p:nvSpPr>
          <p:cNvPr id="24" name="TextBox 16"/>
          <p:cNvSpPr txBox="1"/>
          <p:nvPr/>
        </p:nvSpPr>
        <p:spPr>
          <a:xfrm>
            <a:off x="3097100" y="968391"/>
            <a:ext cx="12439352" cy="118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dirty="0" err="1" smtClean="0">
                <a:solidFill>
                  <a:srgbClr val="000000"/>
                </a:solidFill>
                <a:ea typeface="王漢宗特黑體"/>
              </a:rPr>
              <a:t>國家面對的</a:t>
            </a:r>
            <a:r>
              <a:rPr lang="zh-TW" altLang="en-US" sz="7099" dirty="0">
                <a:solidFill>
                  <a:srgbClr val="7030A0"/>
                </a:solidFill>
                <a:ea typeface="王漢宗特黑體"/>
              </a:rPr>
              <a:t>氣候變化</a:t>
            </a:r>
            <a:r>
              <a:rPr lang="en-US" sz="7099" dirty="0" smtClean="0">
                <a:solidFill>
                  <a:srgbClr val="000000"/>
                </a:solidFill>
                <a:ea typeface="王漢宗特黑體"/>
              </a:rPr>
              <a:t>挑戰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25" name="Freeform 18"/>
          <p:cNvSpPr/>
          <p:nvPr/>
        </p:nvSpPr>
        <p:spPr>
          <a:xfrm>
            <a:off x="753711" y="3230265"/>
            <a:ext cx="1303681" cy="1381550"/>
          </a:xfrm>
          <a:custGeom>
            <a:avLst/>
            <a:gdLst/>
            <a:ahLst/>
            <a:cxnLst/>
            <a:rect l="l" t="t" r="r" b="b"/>
            <a:pathLst>
              <a:path w="1303681" h="1381550">
                <a:moveTo>
                  <a:pt x="0" y="0"/>
                </a:moveTo>
                <a:lnTo>
                  <a:pt x="1303681" y="0"/>
                </a:lnTo>
                <a:lnTo>
                  <a:pt x="1303681" y="1381550"/>
                </a:lnTo>
                <a:lnTo>
                  <a:pt x="0" y="13815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606084"/>
            <a:chOff x="0" y="0"/>
            <a:chExt cx="4274726" cy="22666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66623"/>
            </a:xfrm>
            <a:custGeom>
              <a:avLst/>
              <a:gdLst/>
              <a:ahLst/>
              <a:cxnLst/>
              <a:rect l="l" t="t" r="r" b="b"/>
              <a:pathLst>
                <a:path w="4274726" h="22666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42296"/>
                  </a:lnTo>
                  <a:cubicBezTo>
                    <a:pt x="4274726" y="2255731"/>
                    <a:pt x="4263834" y="2266623"/>
                    <a:pt x="4250399" y="2266623"/>
                  </a:cubicBezTo>
                  <a:lnTo>
                    <a:pt x="24327" y="2266623"/>
                  </a:lnTo>
                  <a:cubicBezTo>
                    <a:pt x="10891" y="2266623"/>
                    <a:pt x="0" y="2255731"/>
                    <a:pt x="0" y="22422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29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1686" y="6664123"/>
            <a:ext cx="2604895" cy="3087699"/>
          </a:xfrm>
          <a:custGeom>
            <a:avLst/>
            <a:gdLst/>
            <a:ahLst/>
            <a:cxnLst/>
            <a:rect l="l" t="t" r="r" b="b"/>
            <a:pathLst>
              <a:path w="2604895" h="3087699">
                <a:moveTo>
                  <a:pt x="0" y="0"/>
                </a:moveTo>
                <a:lnTo>
                  <a:pt x="2604895" y="0"/>
                </a:lnTo>
                <a:lnTo>
                  <a:pt x="2604895" y="3087699"/>
                </a:lnTo>
                <a:lnTo>
                  <a:pt x="0" y="30876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2912" y="8259857"/>
            <a:ext cx="1327234" cy="866020"/>
          </a:xfrm>
          <a:custGeom>
            <a:avLst/>
            <a:gdLst/>
            <a:ahLst/>
            <a:cxnLst/>
            <a:rect l="l" t="t" r="r" b="b"/>
            <a:pathLst>
              <a:path w="1327234" h="866020">
                <a:moveTo>
                  <a:pt x="0" y="0"/>
                </a:moveTo>
                <a:lnTo>
                  <a:pt x="1327234" y="0"/>
                </a:lnTo>
                <a:lnTo>
                  <a:pt x="1327234" y="866020"/>
                </a:lnTo>
                <a:lnTo>
                  <a:pt x="0" y="8660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647529" y="2475940"/>
            <a:ext cx="15611771" cy="411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zh-TW" alt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如果</a:t>
            </a:r>
            <a:r>
              <a:rPr lang="en-US" sz="50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海面</a:t>
            </a: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高度</a:t>
            </a:r>
            <a:r>
              <a:rPr 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</a:t>
            </a:r>
            <a:r>
              <a:rPr lang="zh-TW" alt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持續</a:t>
            </a:r>
            <a:r>
              <a:rPr lang="en-US" sz="50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上升，造成以下影響</a:t>
            </a:r>
            <a:r>
              <a:rPr 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</a:p>
          <a:p>
            <a:pPr>
              <a:lnSpc>
                <a:spcPts val="2500"/>
              </a:lnSpc>
            </a:pP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71550" lvl="1" indent="-485775">
              <a:lnSpc>
                <a:spcPts val="7559"/>
              </a:lnSpc>
              <a:buFont typeface="Arial"/>
              <a:buChar char="•"/>
            </a:pPr>
            <a:r>
              <a:rPr lang="en-US" sz="4500" dirty="0" err="1">
                <a:solidFill>
                  <a:srgbClr val="FA3A2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海平面上升</a:t>
            </a:r>
            <a:r>
              <a:rPr lang="en-US" sz="45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：近岸地區容易氾濫</a:t>
            </a:r>
            <a:endParaRPr lang="en-US" sz="45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71550" lvl="1" indent="-485775">
              <a:lnSpc>
                <a:spcPts val="7559"/>
              </a:lnSpc>
              <a:buFont typeface="Arial"/>
              <a:buChar char="•"/>
            </a:pPr>
            <a:r>
              <a:rPr lang="en-US" sz="4500" dirty="0" err="1">
                <a:solidFill>
                  <a:srgbClr val="FF313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熱帶氣旋出現的頻率會上升</a:t>
            </a:r>
            <a:r>
              <a:rPr lang="en-US" sz="4500" dirty="0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sz="45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sz="45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風力更強和雨量更多</a:t>
            </a:r>
            <a:endParaRPr lang="en-US" sz="45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71550" lvl="1" indent="-485775">
              <a:lnSpc>
                <a:spcPts val="7559"/>
              </a:lnSpc>
              <a:buFont typeface="Arial"/>
              <a:buChar char="•"/>
            </a:pPr>
            <a:r>
              <a:rPr lang="en-US" sz="4500" dirty="0" err="1">
                <a:solidFill>
                  <a:srgbClr val="FF313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危害生物多樣性</a:t>
            </a:r>
            <a:r>
              <a:rPr lang="en-US" sz="45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sz="45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部分生物難以在高溫下生存而絕種</a:t>
            </a:r>
            <a:endParaRPr lang="en-US" sz="45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0" y="0"/>
            <a:ext cx="4427151" cy="1416688"/>
          </a:xfrm>
          <a:custGeom>
            <a:avLst/>
            <a:gdLst/>
            <a:ahLst/>
            <a:cxnLst/>
            <a:rect l="l" t="t" r="r" b="b"/>
            <a:pathLst>
              <a:path w="4427151" h="1416688">
                <a:moveTo>
                  <a:pt x="0" y="0"/>
                </a:moveTo>
                <a:lnTo>
                  <a:pt x="4427151" y="0"/>
                </a:lnTo>
                <a:lnTo>
                  <a:pt x="4427151" y="1416688"/>
                </a:lnTo>
                <a:lnTo>
                  <a:pt x="0" y="1416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86153" y="6852387"/>
            <a:ext cx="3479239" cy="3479239"/>
          </a:xfrm>
          <a:custGeom>
            <a:avLst/>
            <a:gdLst/>
            <a:ahLst/>
            <a:cxnLst/>
            <a:rect l="l" t="t" r="r" b="b"/>
            <a:pathLst>
              <a:path w="3479239" h="3479239">
                <a:moveTo>
                  <a:pt x="0" y="0"/>
                </a:moveTo>
                <a:lnTo>
                  <a:pt x="3479239" y="0"/>
                </a:lnTo>
                <a:lnTo>
                  <a:pt x="3479239" y="3479239"/>
                </a:lnTo>
                <a:lnTo>
                  <a:pt x="0" y="347923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92793" y="-116846"/>
            <a:ext cx="4241566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答對了</a:t>
            </a:r>
          </a:p>
        </p:txBody>
      </p:sp>
      <p:sp>
        <p:nvSpPr>
          <p:cNvPr id="22" name="TextBox 19">
            <a:hlinkClick r:id="rId16" action="ppaction://hlinksldjump"/>
          </p:cNvPr>
          <p:cNvSpPr txBox="1"/>
          <p:nvPr/>
        </p:nvSpPr>
        <p:spPr>
          <a:xfrm>
            <a:off x="15242677" y="8498660"/>
            <a:ext cx="2909876" cy="1433016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</a:t>
            </a:r>
            <a:r>
              <a:rPr lang="zh-TW" altLang="en-US" sz="719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3097100" y="968391"/>
            <a:ext cx="12439352" cy="118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dirty="0" err="1" smtClean="0">
                <a:solidFill>
                  <a:srgbClr val="000000"/>
                </a:solidFill>
                <a:ea typeface="王漢宗特黑體"/>
              </a:rPr>
              <a:t>國家面對的</a:t>
            </a:r>
            <a:r>
              <a:rPr lang="zh-TW" altLang="en-US" sz="7099" dirty="0">
                <a:solidFill>
                  <a:srgbClr val="7030A0"/>
                </a:solidFill>
                <a:ea typeface="王漢宗特黑體"/>
              </a:rPr>
              <a:t>氣候變化</a:t>
            </a:r>
            <a:r>
              <a:rPr lang="en-US" sz="7099" dirty="0" smtClean="0">
                <a:solidFill>
                  <a:srgbClr val="000000"/>
                </a:solidFill>
                <a:ea typeface="王漢宗特黑體"/>
              </a:rPr>
              <a:t>挑戰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24" name="Freeform 18"/>
          <p:cNvSpPr/>
          <p:nvPr/>
        </p:nvSpPr>
        <p:spPr>
          <a:xfrm>
            <a:off x="274131" y="2365270"/>
            <a:ext cx="1303681" cy="1381550"/>
          </a:xfrm>
          <a:custGeom>
            <a:avLst/>
            <a:gdLst/>
            <a:ahLst/>
            <a:cxnLst/>
            <a:rect l="l" t="t" r="r" b="b"/>
            <a:pathLst>
              <a:path w="1303681" h="1381550">
                <a:moveTo>
                  <a:pt x="0" y="0"/>
                </a:moveTo>
                <a:lnTo>
                  <a:pt x="1303681" y="0"/>
                </a:lnTo>
                <a:lnTo>
                  <a:pt x="1303681" y="1381550"/>
                </a:lnTo>
                <a:lnTo>
                  <a:pt x="0" y="13815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606084"/>
            <a:chOff x="0" y="0"/>
            <a:chExt cx="4274726" cy="22666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66623"/>
            </a:xfrm>
            <a:custGeom>
              <a:avLst/>
              <a:gdLst/>
              <a:ahLst/>
              <a:cxnLst/>
              <a:rect l="l" t="t" r="r" b="b"/>
              <a:pathLst>
                <a:path w="4274726" h="22666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42296"/>
                  </a:lnTo>
                  <a:cubicBezTo>
                    <a:pt x="4274726" y="2255731"/>
                    <a:pt x="4263834" y="2266623"/>
                    <a:pt x="4250399" y="2266623"/>
                  </a:cubicBezTo>
                  <a:lnTo>
                    <a:pt x="24327" y="2266623"/>
                  </a:lnTo>
                  <a:cubicBezTo>
                    <a:pt x="10891" y="2266623"/>
                    <a:pt x="0" y="2255731"/>
                    <a:pt x="0" y="22422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29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845567" y="4462164"/>
            <a:ext cx="8901665" cy="2848533"/>
          </a:xfrm>
          <a:custGeom>
            <a:avLst/>
            <a:gdLst/>
            <a:ahLst/>
            <a:cxnLst/>
            <a:rect l="l" t="t" r="r" b="b"/>
            <a:pathLst>
              <a:path w="8901665" h="2848533">
                <a:moveTo>
                  <a:pt x="0" y="0"/>
                </a:moveTo>
                <a:lnTo>
                  <a:pt x="8901666" y="0"/>
                </a:lnTo>
                <a:lnTo>
                  <a:pt x="8901666" y="2848533"/>
                </a:lnTo>
                <a:lnTo>
                  <a:pt x="0" y="284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33498" y="7124700"/>
            <a:ext cx="2553061" cy="3303924"/>
          </a:xfrm>
          <a:custGeom>
            <a:avLst/>
            <a:gdLst/>
            <a:ahLst/>
            <a:cxnLst/>
            <a:rect l="l" t="t" r="r" b="b"/>
            <a:pathLst>
              <a:path w="3657292" h="4419688">
                <a:moveTo>
                  <a:pt x="0" y="0"/>
                </a:moveTo>
                <a:lnTo>
                  <a:pt x="3657292" y="0"/>
                </a:lnTo>
                <a:lnTo>
                  <a:pt x="3657292" y="4419688"/>
                </a:lnTo>
                <a:lnTo>
                  <a:pt x="0" y="441968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023865" y="4855927"/>
            <a:ext cx="4948536" cy="4948536"/>
          </a:xfrm>
          <a:custGeom>
            <a:avLst/>
            <a:gdLst/>
            <a:ahLst/>
            <a:cxnLst/>
            <a:rect l="l" t="t" r="r" b="b"/>
            <a:pathLst>
              <a:path w="4948536" h="4948536">
                <a:moveTo>
                  <a:pt x="0" y="0"/>
                </a:moveTo>
                <a:lnTo>
                  <a:pt x="4948536" y="0"/>
                </a:lnTo>
                <a:lnTo>
                  <a:pt x="4948536" y="4948536"/>
                </a:lnTo>
                <a:lnTo>
                  <a:pt x="0" y="4948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175617" y="4290714"/>
            <a:ext cx="4241566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答錯了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819276" y="5842089"/>
            <a:ext cx="6954248" cy="153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再試一次</a:t>
            </a:r>
          </a:p>
        </p:txBody>
      </p:sp>
      <p:sp>
        <p:nvSpPr>
          <p:cNvPr id="21" name="Freeform 21"/>
          <p:cNvSpPr/>
          <p:nvPr/>
        </p:nvSpPr>
        <p:spPr>
          <a:xfrm>
            <a:off x="552912" y="257523"/>
            <a:ext cx="2117384" cy="2117384"/>
          </a:xfrm>
          <a:custGeom>
            <a:avLst/>
            <a:gdLst/>
            <a:ahLst/>
            <a:cxnLst/>
            <a:rect l="l" t="t" r="r" b="b"/>
            <a:pathLst>
              <a:path w="2117384" h="2117384">
                <a:moveTo>
                  <a:pt x="0" y="0"/>
                </a:moveTo>
                <a:lnTo>
                  <a:pt x="2117384" y="0"/>
                </a:lnTo>
                <a:lnTo>
                  <a:pt x="2117384" y="2117384"/>
                </a:lnTo>
                <a:lnTo>
                  <a:pt x="0" y="21173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18">
            <a:hlinkClick r:id="rId19" action="ppaction://hlinksldjump"/>
          </p:cNvPr>
          <p:cNvSpPr txBox="1"/>
          <p:nvPr/>
        </p:nvSpPr>
        <p:spPr>
          <a:xfrm>
            <a:off x="7095010" y="7812732"/>
            <a:ext cx="4097977" cy="14330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再試一次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3097100" y="968391"/>
            <a:ext cx="12439352" cy="118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dirty="0" err="1" smtClean="0">
                <a:solidFill>
                  <a:srgbClr val="000000"/>
                </a:solidFill>
                <a:ea typeface="王漢宗特黑體"/>
              </a:rPr>
              <a:t>國家面對的</a:t>
            </a:r>
            <a:r>
              <a:rPr lang="zh-TW" altLang="en-US" sz="7099" dirty="0">
                <a:solidFill>
                  <a:srgbClr val="7030A0"/>
                </a:solidFill>
                <a:ea typeface="王漢宗特黑體"/>
              </a:rPr>
              <a:t>氣候變化</a:t>
            </a:r>
            <a:r>
              <a:rPr lang="en-US" sz="7099" dirty="0" smtClean="0">
                <a:solidFill>
                  <a:srgbClr val="000000"/>
                </a:solidFill>
                <a:ea typeface="王漢宗特黑體"/>
              </a:rPr>
              <a:t>挑戰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24222"/>
            <a:ext cx="16230600" cy="8606084"/>
            <a:chOff x="0" y="0"/>
            <a:chExt cx="4274726" cy="22666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66623"/>
            </a:xfrm>
            <a:custGeom>
              <a:avLst/>
              <a:gdLst/>
              <a:ahLst/>
              <a:cxnLst/>
              <a:rect l="l" t="t" r="r" b="b"/>
              <a:pathLst>
                <a:path w="4274726" h="22666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42296"/>
                  </a:lnTo>
                  <a:cubicBezTo>
                    <a:pt x="4274726" y="2255731"/>
                    <a:pt x="4263834" y="2266623"/>
                    <a:pt x="4250399" y="2266623"/>
                  </a:cubicBezTo>
                  <a:lnTo>
                    <a:pt x="24327" y="2266623"/>
                  </a:lnTo>
                  <a:cubicBezTo>
                    <a:pt x="10891" y="2266623"/>
                    <a:pt x="0" y="2255731"/>
                    <a:pt x="0" y="22422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29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7837" y="1430195"/>
            <a:ext cx="2117384" cy="2117384"/>
          </a:xfrm>
          <a:custGeom>
            <a:avLst/>
            <a:gdLst/>
            <a:ahLst/>
            <a:cxnLst/>
            <a:rect l="l" t="t" r="r" b="b"/>
            <a:pathLst>
              <a:path w="2117384" h="2117384">
                <a:moveTo>
                  <a:pt x="0" y="0"/>
                </a:moveTo>
                <a:lnTo>
                  <a:pt x="2117384" y="0"/>
                </a:lnTo>
                <a:lnTo>
                  <a:pt x="2117384" y="2117384"/>
                </a:lnTo>
                <a:lnTo>
                  <a:pt x="0" y="21173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0892" y="6277194"/>
            <a:ext cx="2604895" cy="3087699"/>
          </a:xfrm>
          <a:custGeom>
            <a:avLst/>
            <a:gdLst/>
            <a:ahLst/>
            <a:cxnLst/>
            <a:rect l="l" t="t" r="r" b="b"/>
            <a:pathLst>
              <a:path w="2604895" h="3087699">
                <a:moveTo>
                  <a:pt x="0" y="0"/>
                </a:moveTo>
                <a:lnTo>
                  <a:pt x="2604895" y="0"/>
                </a:lnTo>
                <a:lnTo>
                  <a:pt x="2604895" y="3087699"/>
                </a:lnTo>
                <a:lnTo>
                  <a:pt x="0" y="3087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90438" y="7949074"/>
            <a:ext cx="1327234" cy="866020"/>
          </a:xfrm>
          <a:custGeom>
            <a:avLst/>
            <a:gdLst/>
            <a:ahLst/>
            <a:cxnLst/>
            <a:rect l="l" t="t" r="r" b="b"/>
            <a:pathLst>
              <a:path w="1327234" h="866020">
                <a:moveTo>
                  <a:pt x="0" y="0"/>
                </a:moveTo>
                <a:lnTo>
                  <a:pt x="1327234" y="0"/>
                </a:lnTo>
                <a:lnTo>
                  <a:pt x="1327234" y="866020"/>
                </a:lnTo>
                <a:lnTo>
                  <a:pt x="0" y="8660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3347" y="-363084"/>
            <a:ext cx="5293898" cy="1694047"/>
          </a:xfrm>
          <a:custGeom>
            <a:avLst/>
            <a:gdLst/>
            <a:ahLst/>
            <a:cxnLst/>
            <a:rect l="l" t="t" r="r" b="b"/>
            <a:pathLst>
              <a:path w="5293898" h="1694047">
                <a:moveTo>
                  <a:pt x="0" y="0"/>
                </a:moveTo>
                <a:lnTo>
                  <a:pt x="5293898" y="0"/>
                </a:lnTo>
                <a:lnTo>
                  <a:pt x="5293898" y="1694047"/>
                </a:lnTo>
                <a:lnTo>
                  <a:pt x="0" y="16940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93304" y="9575906"/>
            <a:ext cx="9921642" cy="55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zh-TW" altLang="en-US" b="1" dirty="0"/>
              <a:t>氣候危機：中國的承諾與行動 </a:t>
            </a:r>
            <a:r>
              <a:rPr lang="en-US" altLang="zh-TW" b="1" dirty="0"/>
              <a:t>| </a:t>
            </a:r>
            <a:r>
              <a:rPr lang="en-US" b="1" dirty="0"/>
              <a:t>The China Current </a:t>
            </a:r>
            <a:r>
              <a:rPr lang="zh-TW" altLang="en-US" b="1" dirty="0" smtClean="0"/>
              <a:t>粵語</a:t>
            </a:r>
            <a:r>
              <a:rPr lang="en-US" altLang="zh-TW" b="1" dirty="0"/>
              <a:t>https://www.youtube.com/watch?v=ulkAh0g1H0E</a:t>
            </a:r>
            <a:endParaRPr lang="en-US" sz="1600" u="sng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hlinkClick r:id="rId19" tooltip="https://www.youtube.com/watch?v=0umsjYk3Tp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275221" y="2861457"/>
            <a:ext cx="15339309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看看以下影片，了解國家如何應對氣候變化挑戰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67220" y="-171450"/>
            <a:ext cx="4216152" cy="136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9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知多一點</a:t>
            </a:r>
            <a:endParaRPr lang="en-US" sz="8299" dirty="0">
              <a:solidFill>
                <a:srgbClr val="E10A0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288762" y="9202023"/>
            <a:ext cx="3650627" cy="826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TextBox 19">
            <a:hlinkClick r:id="rId20" action="ppaction://hlinksldjump"/>
          </p:cNvPr>
          <p:cNvSpPr txBox="1"/>
          <p:nvPr/>
        </p:nvSpPr>
        <p:spPr>
          <a:xfrm>
            <a:off x="15242677" y="8498660"/>
            <a:ext cx="2909876" cy="1433016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</a:t>
            </a:r>
            <a:r>
              <a:rPr lang="zh-TW" altLang="en-US" sz="719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TextBox 16"/>
          <p:cNvSpPr txBox="1"/>
          <p:nvPr/>
        </p:nvSpPr>
        <p:spPr>
          <a:xfrm>
            <a:off x="3097100" y="968391"/>
            <a:ext cx="12439352" cy="118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dirty="0" err="1" smtClean="0">
                <a:solidFill>
                  <a:srgbClr val="000000"/>
                </a:solidFill>
                <a:ea typeface="王漢宗特黑體"/>
              </a:rPr>
              <a:t>國家面對的</a:t>
            </a:r>
            <a:r>
              <a:rPr lang="zh-TW" altLang="en-US" sz="7099" dirty="0">
                <a:solidFill>
                  <a:srgbClr val="7030A0"/>
                </a:solidFill>
                <a:ea typeface="王漢宗特黑體"/>
              </a:rPr>
              <a:t>氣候變化</a:t>
            </a:r>
            <a:r>
              <a:rPr lang="en-US" sz="7099" dirty="0" smtClean="0">
                <a:solidFill>
                  <a:srgbClr val="000000"/>
                </a:solidFill>
                <a:ea typeface="王漢宗特黑體"/>
              </a:rPr>
              <a:t>挑戰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pic>
        <p:nvPicPr>
          <p:cNvPr id="17" name="圖片 16">
            <a:hlinkClick r:id="rId21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88717" y="4013376"/>
            <a:ext cx="9954782" cy="4990735"/>
          </a:xfrm>
          <a:prstGeom prst="rect">
            <a:avLst/>
          </a:prstGeom>
        </p:spPr>
      </p:pic>
      <p:pic>
        <p:nvPicPr>
          <p:cNvPr id="25" name="圖片 24">
            <a:hlinkClick r:id="rId21"/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654" b="95053" l="9416" r="896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4945" y="5132618"/>
            <a:ext cx="2722326" cy="25013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24222"/>
            <a:ext cx="16230600" cy="8606084"/>
            <a:chOff x="0" y="0"/>
            <a:chExt cx="4274726" cy="22666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66623"/>
            </a:xfrm>
            <a:custGeom>
              <a:avLst/>
              <a:gdLst/>
              <a:ahLst/>
              <a:cxnLst/>
              <a:rect l="l" t="t" r="r" b="b"/>
              <a:pathLst>
                <a:path w="4274726" h="22666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42296"/>
                  </a:lnTo>
                  <a:cubicBezTo>
                    <a:pt x="4274726" y="2255731"/>
                    <a:pt x="4263834" y="2266623"/>
                    <a:pt x="4250399" y="2266623"/>
                  </a:cubicBezTo>
                  <a:lnTo>
                    <a:pt x="24327" y="2266623"/>
                  </a:lnTo>
                  <a:cubicBezTo>
                    <a:pt x="10891" y="2266623"/>
                    <a:pt x="0" y="2255731"/>
                    <a:pt x="0" y="22422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29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7837" y="2286953"/>
            <a:ext cx="2117384" cy="2117384"/>
          </a:xfrm>
          <a:custGeom>
            <a:avLst/>
            <a:gdLst/>
            <a:ahLst/>
            <a:cxnLst/>
            <a:rect l="l" t="t" r="r" b="b"/>
            <a:pathLst>
              <a:path w="2117384" h="2117384">
                <a:moveTo>
                  <a:pt x="0" y="0"/>
                </a:moveTo>
                <a:lnTo>
                  <a:pt x="2117384" y="0"/>
                </a:lnTo>
                <a:lnTo>
                  <a:pt x="2117384" y="2117384"/>
                </a:lnTo>
                <a:lnTo>
                  <a:pt x="0" y="21173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85918" y="6219099"/>
            <a:ext cx="2604895" cy="3087699"/>
          </a:xfrm>
          <a:custGeom>
            <a:avLst/>
            <a:gdLst/>
            <a:ahLst/>
            <a:cxnLst/>
            <a:rect l="l" t="t" r="r" b="b"/>
            <a:pathLst>
              <a:path w="2604895" h="3087699">
                <a:moveTo>
                  <a:pt x="0" y="0"/>
                </a:moveTo>
                <a:lnTo>
                  <a:pt x="2604895" y="0"/>
                </a:lnTo>
                <a:lnTo>
                  <a:pt x="2604895" y="3087699"/>
                </a:lnTo>
                <a:lnTo>
                  <a:pt x="0" y="3087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52912" y="7774962"/>
            <a:ext cx="1327234" cy="866020"/>
          </a:xfrm>
          <a:custGeom>
            <a:avLst/>
            <a:gdLst/>
            <a:ahLst/>
            <a:cxnLst/>
            <a:rect l="l" t="t" r="r" b="b"/>
            <a:pathLst>
              <a:path w="1327234" h="866020">
                <a:moveTo>
                  <a:pt x="0" y="0"/>
                </a:moveTo>
                <a:lnTo>
                  <a:pt x="1327234" y="0"/>
                </a:lnTo>
                <a:lnTo>
                  <a:pt x="1327234" y="866021"/>
                </a:lnTo>
                <a:lnTo>
                  <a:pt x="0" y="86602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3347" y="-363084"/>
            <a:ext cx="5293898" cy="1694047"/>
          </a:xfrm>
          <a:custGeom>
            <a:avLst/>
            <a:gdLst/>
            <a:ahLst/>
            <a:cxnLst/>
            <a:rect l="l" t="t" r="r" b="b"/>
            <a:pathLst>
              <a:path w="5293898" h="1694047">
                <a:moveTo>
                  <a:pt x="0" y="0"/>
                </a:moveTo>
                <a:lnTo>
                  <a:pt x="5293898" y="0"/>
                </a:lnTo>
                <a:lnTo>
                  <a:pt x="5293898" y="1694047"/>
                </a:lnTo>
                <a:lnTo>
                  <a:pt x="0" y="16940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275221" y="2405766"/>
            <a:ext cx="16964904" cy="6424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20"/>
              </a:lnSpc>
            </a:pPr>
            <a:r>
              <a:rPr lang="en-US" sz="5300" dirty="0" err="1">
                <a:solidFill>
                  <a:srgbClr val="5E17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氣候變化</a:t>
            </a:r>
            <a:endParaRPr lang="en-US" sz="5300" dirty="0">
              <a:solidFill>
                <a:srgbClr val="5E17EB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28369" lvl="1" indent="-464185" algn="just">
              <a:lnSpc>
                <a:spcPts val="5116"/>
              </a:lnSpc>
              <a:buFont typeface="Arial"/>
              <a:buChar char="•"/>
            </a:pPr>
            <a:r>
              <a:rPr lang="en-US" sz="42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原因：人類活動產生大量溫室氣體</a:t>
            </a:r>
            <a:endParaRPr lang="en-US" sz="42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lnSpc>
                <a:spcPts val="5116"/>
              </a:lnSpc>
            </a:pPr>
            <a:r>
              <a:rPr lang="en-US" sz="42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       </a:t>
            </a:r>
            <a:r>
              <a:rPr lang="en-US" sz="429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sz="42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sz="42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燃燒化石燃﻿料</a:t>
            </a:r>
            <a:r>
              <a:rPr lang="en-US" sz="42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2. </a:t>
            </a:r>
            <a:r>
              <a:rPr lang="en-US" sz="42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工業生產</a:t>
            </a:r>
            <a:r>
              <a:rPr lang="en-US" sz="42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3. </a:t>
            </a:r>
            <a:r>
              <a:rPr lang="en-US" sz="42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砍伐樹木</a:t>
            </a:r>
            <a:r>
              <a:rPr lang="en-US" sz="42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pPr algn="just">
              <a:lnSpc>
                <a:spcPts val="5116"/>
              </a:lnSpc>
            </a:pPr>
            <a:r>
              <a:rPr lang="en-US" sz="42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pPr marL="928369" lvl="1" indent="-464185" algn="just">
              <a:lnSpc>
                <a:spcPts val="4815"/>
              </a:lnSpc>
              <a:buFont typeface="Arial"/>
              <a:buChar char="•"/>
            </a:pPr>
            <a:r>
              <a:rPr lang="en-US" sz="42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影響</a:t>
            </a:r>
            <a:r>
              <a:rPr lang="en-US" sz="429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42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平均氣溫</a:t>
            </a:r>
            <a:r>
              <a:rPr lang="zh-TW" altLang="en-US" sz="429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上升</a:t>
            </a:r>
            <a:r>
              <a:rPr lang="en-US" sz="429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sz="42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冰川及冰塊溶化、海平面上升、</a:t>
            </a:r>
          </a:p>
          <a:p>
            <a:pPr algn="just">
              <a:lnSpc>
                <a:spcPts val="5331"/>
              </a:lnSpc>
            </a:pPr>
            <a:r>
              <a:rPr lang="en-US" sz="42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</a:t>
            </a:r>
            <a:r>
              <a:rPr lang="en-US" sz="4299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颱風頻率及強度增加等</a:t>
            </a:r>
            <a:endParaRPr lang="en-US" sz="42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lnSpc>
                <a:spcPts val="5331"/>
              </a:lnSpc>
            </a:pPr>
            <a:endParaRPr lang="en-US" sz="42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28369" lvl="1" indent="-464185" algn="just">
              <a:lnSpc>
                <a:spcPts val="6019"/>
              </a:lnSpc>
              <a:buFont typeface="Arial"/>
              <a:buChar char="•"/>
            </a:pPr>
            <a:r>
              <a:rPr lang="en-US" sz="42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解決方法：減少排放溫室氣體</a:t>
            </a:r>
            <a:r>
              <a:rPr lang="en-US" sz="42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(</a:t>
            </a:r>
            <a:r>
              <a:rPr lang="en-US" sz="42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如：二氧化碳</a:t>
            </a:r>
            <a:r>
              <a:rPr lang="en-US" sz="42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)，</a:t>
            </a:r>
          </a:p>
          <a:p>
            <a:pPr>
              <a:lnSpc>
                <a:spcPts val="6019"/>
              </a:lnSpc>
            </a:pPr>
            <a:r>
              <a:rPr lang="en-US" sz="42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sz="429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sz="4299" spc="-15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en-US" sz="429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sz="42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把全球平均氣溫升幅控制在2℃之內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2793" y="-116846"/>
            <a:ext cx="5451301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小總結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483906" y="5922554"/>
            <a:ext cx="6432493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u="sng" spc="-319" dirty="0" err="1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19" tooltip="https://www.youtube.com/watch?v=Osovr0IuZLM"/>
              </a:rPr>
              <a:t>延伸：全球抗暖化系列：海平面加速上升</a:t>
            </a:r>
            <a:endParaRPr lang="en-US" sz="2900" u="sng" spc="-319" dirty="0">
              <a:solidFill>
                <a:srgbClr val="004AAD"/>
              </a:solidFill>
              <a:latin typeface="標楷體" panose="03000509000000000000" pitchFamily="65" charset="-120"/>
              <a:ea typeface="標楷體" panose="03000509000000000000" pitchFamily="65" charset="-120"/>
              <a:hlinkClick r:id="rId19" tooltip="https://www.youtube.com/watch?v=Osovr0IuZLM"/>
            </a:endParaRPr>
          </a:p>
        </p:txBody>
      </p:sp>
      <p:sp>
        <p:nvSpPr>
          <p:cNvPr id="22" name="TextBox 19">
            <a:hlinkClick r:id="rId20" action="ppaction://hlinksldjump"/>
          </p:cNvPr>
          <p:cNvSpPr txBox="1"/>
          <p:nvPr/>
        </p:nvSpPr>
        <p:spPr>
          <a:xfrm>
            <a:off x="7255364" y="8760846"/>
            <a:ext cx="2909876" cy="1318943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zh-TW" altLang="en-US" sz="719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TextBox 16"/>
          <p:cNvSpPr txBox="1"/>
          <p:nvPr/>
        </p:nvSpPr>
        <p:spPr>
          <a:xfrm>
            <a:off x="3097100" y="968391"/>
            <a:ext cx="12439352" cy="118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dirty="0" err="1" smtClean="0">
                <a:solidFill>
                  <a:srgbClr val="000000"/>
                </a:solidFill>
                <a:ea typeface="王漢宗特黑體"/>
              </a:rPr>
              <a:t>國家面對的</a:t>
            </a:r>
            <a:r>
              <a:rPr lang="zh-TW" altLang="en-US" sz="7099" dirty="0">
                <a:solidFill>
                  <a:srgbClr val="7030A0"/>
                </a:solidFill>
                <a:ea typeface="王漢宗特黑體"/>
              </a:rPr>
              <a:t>氣候變化</a:t>
            </a:r>
            <a:r>
              <a:rPr lang="en-US" sz="7099" dirty="0" smtClean="0">
                <a:solidFill>
                  <a:srgbClr val="000000"/>
                </a:solidFill>
                <a:ea typeface="王漢宗特黑體"/>
              </a:rPr>
              <a:t>挑戰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24222"/>
            <a:ext cx="16230600" cy="8606084"/>
            <a:chOff x="0" y="0"/>
            <a:chExt cx="4274726" cy="22666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66623"/>
            </a:xfrm>
            <a:custGeom>
              <a:avLst/>
              <a:gdLst/>
              <a:ahLst/>
              <a:cxnLst/>
              <a:rect l="l" t="t" r="r" b="b"/>
              <a:pathLst>
                <a:path w="4274726" h="22666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42296"/>
                  </a:lnTo>
                  <a:cubicBezTo>
                    <a:pt x="4274726" y="2255731"/>
                    <a:pt x="4263834" y="2266623"/>
                    <a:pt x="4250399" y="2266623"/>
                  </a:cubicBezTo>
                  <a:lnTo>
                    <a:pt x="24327" y="2266623"/>
                  </a:lnTo>
                  <a:cubicBezTo>
                    <a:pt x="10891" y="2266623"/>
                    <a:pt x="0" y="2255731"/>
                    <a:pt x="0" y="22422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29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516114" y="-28265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94907" y="7774962"/>
            <a:ext cx="2117384" cy="2117384"/>
          </a:xfrm>
          <a:custGeom>
            <a:avLst/>
            <a:gdLst/>
            <a:ahLst/>
            <a:cxnLst/>
            <a:rect l="l" t="t" r="r" b="b"/>
            <a:pathLst>
              <a:path w="2117384" h="2117384">
                <a:moveTo>
                  <a:pt x="0" y="0"/>
                </a:moveTo>
                <a:lnTo>
                  <a:pt x="2117384" y="0"/>
                </a:lnTo>
                <a:lnTo>
                  <a:pt x="2117384" y="2117384"/>
                </a:lnTo>
                <a:lnTo>
                  <a:pt x="0" y="21173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85918" y="6219099"/>
            <a:ext cx="2604895" cy="3087699"/>
          </a:xfrm>
          <a:custGeom>
            <a:avLst/>
            <a:gdLst/>
            <a:ahLst/>
            <a:cxnLst/>
            <a:rect l="l" t="t" r="r" b="b"/>
            <a:pathLst>
              <a:path w="2604895" h="3087699">
                <a:moveTo>
                  <a:pt x="0" y="0"/>
                </a:moveTo>
                <a:lnTo>
                  <a:pt x="2604895" y="0"/>
                </a:lnTo>
                <a:lnTo>
                  <a:pt x="2604895" y="3087699"/>
                </a:lnTo>
                <a:lnTo>
                  <a:pt x="0" y="3087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52912" y="7774962"/>
            <a:ext cx="1327234" cy="866020"/>
          </a:xfrm>
          <a:custGeom>
            <a:avLst/>
            <a:gdLst/>
            <a:ahLst/>
            <a:cxnLst/>
            <a:rect l="l" t="t" r="r" b="b"/>
            <a:pathLst>
              <a:path w="1327234" h="866020">
                <a:moveTo>
                  <a:pt x="0" y="0"/>
                </a:moveTo>
                <a:lnTo>
                  <a:pt x="1327234" y="0"/>
                </a:lnTo>
                <a:lnTo>
                  <a:pt x="1327234" y="866021"/>
                </a:lnTo>
                <a:lnTo>
                  <a:pt x="0" y="86602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04644" y="-336642"/>
            <a:ext cx="5293898" cy="1694047"/>
          </a:xfrm>
          <a:custGeom>
            <a:avLst/>
            <a:gdLst/>
            <a:ahLst/>
            <a:cxnLst/>
            <a:rect l="l" t="t" r="r" b="b"/>
            <a:pathLst>
              <a:path w="5293898" h="1694047">
                <a:moveTo>
                  <a:pt x="0" y="0"/>
                </a:moveTo>
                <a:lnTo>
                  <a:pt x="5293898" y="0"/>
                </a:lnTo>
                <a:lnTo>
                  <a:pt x="5293898" y="1694047"/>
                </a:lnTo>
                <a:lnTo>
                  <a:pt x="0" y="16940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940097" y="2431314"/>
            <a:ext cx="16964904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420"/>
              </a:lnSpc>
            </a:pPr>
            <a:r>
              <a:rPr lang="zh-TW" altLang="en-US" sz="8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竹</a:t>
            </a:r>
            <a:r>
              <a:rPr lang="zh-TW" altLang="en-US" sz="4800" dirty="0" smtClean="0">
                <a:solidFill>
                  <a:srgbClr val="5E17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800" dirty="0" smtClean="0">
                <a:solidFill>
                  <a:srgbClr val="5E17EB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 </a:t>
            </a:r>
            <a:r>
              <a:rPr lang="zh-TW" altLang="en-US" sz="4800" dirty="0" smtClean="0">
                <a:solidFill>
                  <a:srgbClr val="5E17EB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具有吸收</a:t>
            </a:r>
            <a:r>
              <a:rPr lang="en-US" sz="4800" dirty="0" err="1">
                <a:solidFill>
                  <a:srgbClr val="5E17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二氧化碳</a:t>
            </a:r>
            <a:r>
              <a:rPr lang="zh-TW" altLang="en-US" sz="4800" dirty="0">
                <a:solidFill>
                  <a:srgbClr val="5E17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4800" dirty="0" smtClean="0">
                <a:solidFill>
                  <a:srgbClr val="5E17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能力，有效</a:t>
            </a:r>
            <a:r>
              <a:rPr lang="en-US" sz="4800" dirty="0" err="1">
                <a:solidFill>
                  <a:srgbClr val="5E17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控制</a:t>
            </a:r>
            <a:r>
              <a:rPr lang="zh-TW" altLang="en-US" sz="4800" dirty="0">
                <a:solidFill>
                  <a:srgbClr val="5E17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溫室氣體</a:t>
            </a:r>
            <a:endParaRPr lang="en-US" sz="4800" dirty="0">
              <a:solidFill>
                <a:srgbClr val="5E17EB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-683346" y="-186957"/>
            <a:ext cx="5451301" cy="1487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zh-TW" altLang="en-US" sz="8999" dirty="0" smtClean="0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知多一點</a:t>
            </a:r>
            <a:endParaRPr lang="en-US" sz="8999" dirty="0">
              <a:solidFill>
                <a:srgbClr val="E10A0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TextBox 16"/>
          <p:cNvSpPr txBox="1"/>
          <p:nvPr/>
        </p:nvSpPr>
        <p:spPr>
          <a:xfrm>
            <a:off x="3097100" y="968391"/>
            <a:ext cx="12439352" cy="118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dirty="0" err="1" smtClean="0">
                <a:solidFill>
                  <a:srgbClr val="000000"/>
                </a:solidFill>
                <a:ea typeface="王漢宗特黑體"/>
              </a:rPr>
              <a:t>國家面對的</a:t>
            </a:r>
            <a:r>
              <a:rPr lang="zh-TW" altLang="en-US" sz="7099" dirty="0">
                <a:solidFill>
                  <a:srgbClr val="7030A0"/>
                </a:solidFill>
                <a:ea typeface="王漢宗特黑體"/>
              </a:rPr>
              <a:t>氣候變化</a:t>
            </a:r>
            <a:r>
              <a:rPr lang="en-US" sz="7099" dirty="0" smtClean="0">
                <a:solidFill>
                  <a:srgbClr val="000000"/>
                </a:solidFill>
                <a:ea typeface="王漢宗特黑體"/>
              </a:rPr>
              <a:t>挑戰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62222" y="9499701"/>
            <a:ext cx="5242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F0F0F"/>
                </a:solidFill>
                <a:latin typeface="Roboto"/>
              </a:rPr>
              <a:t>氣候危機： 竹子救地球 </a:t>
            </a:r>
            <a:r>
              <a:rPr lang="en-US" altLang="zh-TW" b="1" dirty="0">
                <a:solidFill>
                  <a:srgbClr val="0F0F0F"/>
                </a:solidFill>
                <a:latin typeface="Roboto"/>
              </a:rPr>
              <a:t>| </a:t>
            </a:r>
            <a:r>
              <a:rPr lang="en-US" b="1" dirty="0">
                <a:solidFill>
                  <a:srgbClr val="0F0F0F"/>
                </a:solidFill>
                <a:latin typeface="Roboto"/>
              </a:rPr>
              <a:t>The China Current </a:t>
            </a:r>
            <a:r>
              <a:rPr lang="zh-TW" altLang="en-US" b="1" dirty="0" smtClean="0">
                <a:solidFill>
                  <a:srgbClr val="0F0F0F"/>
                </a:solidFill>
                <a:latin typeface="Roboto"/>
              </a:rPr>
              <a:t>粵語</a:t>
            </a:r>
            <a:r>
              <a:rPr lang="en-US" altLang="zh-TW" b="1" dirty="0" smtClean="0">
                <a:solidFill>
                  <a:srgbClr val="0F0F0F"/>
                </a:solidFill>
                <a:latin typeface="Roboto"/>
              </a:rPr>
              <a:t>.</a:t>
            </a:r>
          </a:p>
          <a:p>
            <a:r>
              <a:rPr lang="en-US" altLang="zh-TW" b="1" dirty="0">
                <a:solidFill>
                  <a:srgbClr val="0F0F0F"/>
                </a:solidFill>
                <a:latin typeface="Roboto"/>
              </a:rPr>
              <a:t>https://www.youtube.com/watch?v=wgNlm1dxsBE</a:t>
            </a:r>
            <a:endParaRPr lang="zh-TW" altLang="en-US" b="1" i="0" dirty="0">
              <a:solidFill>
                <a:srgbClr val="0F0F0F"/>
              </a:solidFill>
              <a:effectLst/>
              <a:latin typeface="Roboto"/>
            </a:endParaRPr>
          </a:p>
        </p:txBody>
      </p:sp>
      <p:pic>
        <p:nvPicPr>
          <p:cNvPr id="20" name="圖片 19">
            <a:hlinkClick r:id="rId19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39575" y="3316696"/>
            <a:ext cx="11408849" cy="6061810"/>
          </a:xfrm>
          <a:prstGeom prst="rect">
            <a:avLst/>
          </a:prstGeom>
        </p:spPr>
      </p:pic>
      <p:sp>
        <p:nvSpPr>
          <p:cNvPr id="22" name="TextBox 19">
            <a:hlinkClick r:id="rId21" action="ppaction://hlinksldjump"/>
          </p:cNvPr>
          <p:cNvSpPr txBox="1"/>
          <p:nvPr/>
        </p:nvSpPr>
        <p:spPr>
          <a:xfrm>
            <a:off x="7861838" y="8772540"/>
            <a:ext cx="2909876" cy="1318943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zh-TW" altLang="en-US" sz="719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" name="圖片 22">
            <a:hlinkClick r:id="rId19"/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654" b="95053" l="9416" r="896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4945" y="5132618"/>
            <a:ext cx="2722326" cy="25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2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9503470">
            <a:off x="14044118" y="246848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5659884" y="1028700"/>
            <a:ext cx="12249602" cy="8497198"/>
            <a:chOff x="0" y="0"/>
            <a:chExt cx="3226233" cy="2237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26233" cy="2237945"/>
            </a:xfrm>
            <a:custGeom>
              <a:avLst/>
              <a:gdLst/>
              <a:ahLst/>
              <a:cxnLst/>
              <a:rect l="l" t="t" r="r" b="b"/>
              <a:pathLst>
                <a:path w="3226233" h="2237945">
                  <a:moveTo>
                    <a:pt x="32233" y="0"/>
                  </a:moveTo>
                  <a:lnTo>
                    <a:pt x="3194000" y="0"/>
                  </a:lnTo>
                  <a:cubicBezTo>
                    <a:pt x="3211801" y="0"/>
                    <a:pt x="3226233" y="14431"/>
                    <a:pt x="3226233" y="32233"/>
                  </a:cubicBezTo>
                  <a:lnTo>
                    <a:pt x="3226233" y="2205712"/>
                  </a:lnTo>
                  <a:cubicBezTo>
                    <a:pt x="3226233" y="2223514"/>
                    <a:pt x="3211801" y="2237945"/>
                    <a:pt x="3194000" y="2237945"/>
                  </a:cubicBezTo>
                  <a:lnTo>
                    <a:pt x="32233" y="2237945"/>
                  </a:lnTo>
                  <a:cubicBezTo>
                    <a:pt x="14431" y="2237945"/>
                    <a:pt x="0" y="2223514"/>
                    <a:pt x="0" y="2205712"/>
                  </a:cubicBezTo>
                  <a:lnTo>
                    <a:pt x="0" y="32233"/>
                  </a:lnTo>
                  <a:cubicBezTo>
                    <a:pt x="0" y="14431"/>
                    <a:pt x="14431" y="0"/>
                    <a:pt x="3223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226233" cy="2266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1461796">
            <a:off x="-3360806" y="-213178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244577" y="1296298"/>
            <a:ext cx="4945207" cy="8229600"/>
            <a:chOff x="0" y="0"/>
            <a:chExt cx="130244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-2358704" y="7650240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 flipV="1">
            <a:off x="-940041" y="-402232"/>
            <a:ext cx="7314444" cy="2972830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4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4" y="0"/>
                </a:lnTo>
                <a:lnTo>
                  <a:pt x="7314444" y="2972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1533827" y="7842334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604069" y="-79200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562080" y="5363409"/>
            <a:ext cx="2098910" cy="209891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9100370" y="6822130"/>
            <a:ext cx="6027719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31"/>
              </a:lnSpc>
              <a:spcBef>
                <a:spcPct val="0"/>
              </a:spcBef>
            </a:pPr>
            <a:r>
              <a:rPr lang="en-US" sz="3706" u="none">
                <a:solidFill>
                  <a:srgbClr val="FFEEC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LET'S GET STARTED!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64215" y="3175674"/>
            <a:ext cx="12245271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err="1" smtClean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經過以上挑戰</a:t>
            </a:r>
            <a:r>
              <a:rPr lang="en-US" sz="5000" dirty="0" err="1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sz="5000" dirty="0" err="1" smtClean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大家都初步了解氣候變化對我們的影響和對應的解決方法</a:t>
            </a:r>
            <a:r>
              <a:rPr lang="en-US" sz="5000" dirty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</a:p>
          <a:p>
            <a:pPr>
              <a:lnSpc>
                <a:spcPts val="7000"/>
              </a:lnSpc>
              <a:spcBef>
                <a:spcPct val="0"/>
              </a:spcBef>
            </a:pPr>
            <a:endParaRPr lang="en-US" sz="5000" dirty="0">
              <a:solidFill>
                <a:srgbClr val="393C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332296" y="4908677"/>
            <a:ext cx="10782002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dirty="0" err="1">
                <a:solidFill>
                  <a:srgbClr val="5E17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大家想想如何實踐</a:t>
            </a:r>
            <a:r>
              <a:rPr lang="en-US" sz="6999" dirty="0">
                <a:solidFill>
                  <a:srgbClr val="5E17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</a:p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dirty="0" err="1" smtClean="0">
                <a:solidFill>
                  <a:srgbClr val="5E17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以行動保護我們的地球</a:t>
            </a:r>
            <a:r>
              <a:rPr lang="zh-TW" altLang="en-US" sz="6999" dirty="0" smtClean="0">
                <a:solidFill>
                  <a:srgbClr val="5E17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6999" dirty="0">
                <a:solidFill>
                  <a:srgbClr val="5E17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999" dirty="0">
                <a:solidFill>
                  <a:srgbClr val="5E17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999" dirty="0" smtClean="0">
                <a:solidFill>
                  <a:srgbClr val="5E17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減少排放溫室氣體</a:t>
            </a:r>
            <a:r>
              <a:rPr lang="en-US" sz="6999" dirty="0" smtClean="0">
                <a:solidFill>
                  <a:srgbClr val="5E17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！！</a:t>
            </a:r>
            <a:endParaRPr lang="en-US" sz="6999" dirty="0">
              <a:solidFill>
                <a:srgbClr val="5E17EB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TextBox 19">
            <a:hlinkClick r:id="rId8" action="ppaction://hlinksldjump"/>
          </p:cNvPr>
          <p:cNvSpPr txBox="1"/>
          <p:nvPr/>
        </p:nvSpPr>
        <p:spPr>
          <a:xfrm>
            <a:off x="15242677" y="8498660"/>
            <a:ext cx="2909876" cy="1433016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</a:t>
            </a:r>
            <a:r>
              <a:rPr lang="zh-TW" altLang="en-US" sz="719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5503621" y="1295308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dirty="0" err="1" smtClean="0">
                <a:solidFill>
                  <a:srgbClr val="FF3399"/>
                </a:solidFill>
                <a:ea typeface="王漢宗特黑體"/>
              </a:rPr>
              <a:t>國家面對的</a:t>
            </a:r>
            <a:r>
              <a:rPr lang="zh-TW" altLang="en-US" sz="7099" dirty="0">
                <a:solidFill>
                  <a:srgbClr val="FF3399"/>
                </a:solidFill>
                <a:ea typeface="王漢宗特黑體"/>
              </a:rPr>
              <a:t>環境及資源的</a:t>
            </a:r>
            <a:r>
              <a:rPr lang="en-US" sz="7099" dirty="0" smtClean="0">
                <a:solidFill>
                  <a:srgbClr val="FF3399"/>
                </a:solidFill>
                <a:ea typeface="王漢宗特黑體"/>
              </a:rPr>
              <a:t>挑戰</a:t>
            </a:r>
            <a:endParaRPr lang="en-US" sz="7099" dirty="0">
              <a:solidFill>
                <a:srgbClr val="FF3399"/>
              </a:solidFill>
              <a:ea typeface="王漢宗特黑體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8" y="2999515"/>
            <a:ext cx="4876800" cy="487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9503470">
            <a:off x="14044118" y="246848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5659884" y="1028700"/>
            <a:ext cx="12249602" cy="8497198"/>
            <a:chOff x="0" y="0"/>
            <a:chExt cx="3226233" cy="2237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26233" cy="2237945"/>
            </a:xfrm>
            <a:custGeom>
              <a:avLst/>
              <a:gdLst/>
              <a:ahLst/>
              <a:cxnLst/>
              <a:rect l="l" t="t" r="r" b="b"/>
              <a:pathLst>
                <a:path w="3226233" h="2237945">
                  <a:moveTo>
                    <a:pt x="32233" y="0"/>
                  </a:moveTo>
                  <a:lnTo>
                    <a:pt x="3194000" y="0"/>
                  </a:lnTo>
                  <a:cubicBezTo>
                    <a:pt x="3211801" y="0"/>
                    <a:pt x="3226233" y="14431"/>
                    <a:pt x="3226233" y="32233"/>
                  </a:cubicBezTo>
                  <a:lnTo>
                    <a:pt x="3226233" y="2205712"/>
                  </a:lnTo>
                  <a:cubicBezTo>
                    <a:pt x="3226233" y="2223514"/>
                    <a:pt x="3211801" y="2237945"/>
                    <a:pt x="3194000" y="2237945"/>
                  </a:cubicBezTo>
                  <a:lnTo>
                    <a:pt x="32233" y="2237945"/>
                  </a:lnTo>
                  <a:cubicBezTo>
                    <a:pt x="14431" y="2237945"/>
                    <a:pt x="0" y="2223514"/>
                    <a:pt x="0" y="2205712"/>
                  </a:cubicBezTo>
                  <a:lnTo>
                    <a:pt x="0" y="32233"/>
                  </a:lnTo>
                  <a:cubicBezTo>
                    <a:pt x="0" y="14431"/>
                    <a:pt x="14431" y="0"/>
                    <a:pt x="3223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226233" cy="2266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1461796">
            <a:off x="-3360806" y="-213178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244577" y="1296298"/>
            <a:ext cx="4945207" cy="8229600"/>
            <a:chOff x="0" y="0"/>
            <a:chExt cx="130244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-2358704" y="7650240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 flipV="1">
            <a:off x="-940041" y="-402232"/>
            <a:ext cx="7314444" cy="2972830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4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4" y="0"/>
                </a:lnTo>
                <a:lnTo>
                  <a:pt x="7314444" y="2972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1533827" y="7842334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604069" y="-79200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100370" y="6822130"/>
            <a:ext cx="6027719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31"/>
              </a:lnSpc>
              <a:spcBef>
                <a:spcPct val="0"/>
              </a:spcBef>
            </a:pPr>
            <a:r>
              <a:rPr lang="en-US" sz="3706" u="none">
                <a:solidFill>
                  <a:srgbClr val="FFEEC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LET'S GET STARTED!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907282" y="3109223"/>
            <a:ext cx="12002204" cy="6309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 dirty="0">
                <a:solidFill>
                  <a:srgbClr val="2457A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en-US" sz="8000" dirty="0" err="1">
                <a:solidFill>
                  <a:srgbClr val="2457A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任務</a:t>
            </a:r>
            <a:r>
              <a:rPr lang="en-US" sz="8000" dirty="0">
                <a:solidFill>
                  <a:srgbClr val="2457A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</a:p>
          <a:p>
            <a:pPr>
              <a:lnSpc>
                <a:spcPts val="7559"/>
              </a:lnSpc>
            </a:pPr>
            <a:r>
              <a:rPr lang="zh-TW" altLang="en-US" sz="5400" dirty="0" smtClean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在日常生活中，</a:t>
            </a:r>
            <a:r>
              <a:rPr lang="en-US" sz="5400" dirty="0" err="1" smtClean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</a:t>
            </a:r>
            <a:r>
              <a:rPr lang="zh-TW" altLang="en-US" sz="5400" dirty="0" smtClean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可以採取哪些措施以減少溫室氣體的排放</a:t>
            </a:r>
            <a:r>
              <a:rPr lang="en-US" sz="5400" dirty="0" smtClean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sz="5400" dirty="0">
              <a:solidFill>
                <a:srgbClr val="393C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7559"/>
              </a:lnSpc>
            </a:pPr>
            <a:r>
              <a:rPr lang="en-US" sz="5400" dirty="0" err="1" smtClean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試舉出</a:t>
            </a:r>
            <a:r>
              <a:rPr lang="zh-TW" altLang="en-US" sz="5400" dirty="0" smtClean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兩</a:t>
            </a:r>
            <a:r>
              <a:rPr lang="en-US" sz="5400" smtClean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個方法</a:t>
            </a:r>
            <a:r>
              <a:rPr lang="en-US" sz="5400" dirty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>
              <a:lnSpc>
                <a:spcPts val="7559"/>
              </a:lnSpc>
              <a:spcBef>
                <a:spcPct val="0"/>
              </a:spcBef>
            </a:pPr>
            <a:r>
              <a:rPr lang="en-US" sz="4400" dirty="0" smtClean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dirty="0" smtClean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可上載於網上平台或</a:t>
            </a:r>
            <a:r>
              <a:rPr lang="en-US" altLang="zh-TW" sz="4400" dirty="0" smtClean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dirty="0" smtClean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dirty="0" smtClean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sz="4400" dirty="0" err="1" smtClean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明天於課堂上與組員分享</a:t>
            </a:r>
            <a:r>
              <a:rPr lang="en-US" sz="4400" dirty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299901" y="5411098"/>
            <a:ext cx="2485886" cy="3302505"/>
          </a:xfrm>
          <a:custGeom>
            <a:avLst/>
            <a:gdLst/>
            <a:ahLst/>
            <a:cxnLst/>
            <a:rect l="l" t="t" r="r" b="b"/>
            <a:pathLst>
              <a:path w="2485886" h="3302505">
                <a:moveTo>
                  <a:pt x="0" y="0"/>
                </a:moveTo>
                <a:lnTo>
                  <a:pt x="2485886" y="0"/>
                </a:lnTo>
                <a:lnTo>
                  <a:pt x="2485886" y="3302506"/>
                </a:lnTo>
                <a:lnTo>
                  <a:pt x="0" y="33025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55637" y="5001577"/>
            <a:ext cx="5662705" cy="4926553"/>
          </a:xfrm>
          <a:custGeom>
            <a:avLst/>
            <a:gdLst/>
            <a:ahLst/>
            <a:cxnLst/>
            <a:rect l="l" t="t" r="r" b="b"/>
            <a:pathLst>
              <a:path w="5662705" h="4926553">
                <a:moveTo>
                  <a:pt x="0" y="0"/>
                </a:moveTo>
                <a:lnTo>
                  <a:pt x="5662705" y="0"/>
                </a:lnTo>
                <a:lnTo>
                  <a:pt x="5662705" y="4926553"/>
                </a:lnTo>
                <a:lnTo>
                  <a:pt x="0" y="49265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2" name="TextBox 19">
            <a:hlinkClick r:id="" action="ppaction://hlinkshowjump?jump=endshow"/>
          </p:cNvPr>
          <p:cNvSpPr txBox="1"/>
          <p:nvPr/>
        </p:nvSpPr>
        <p:spPr>
          <a:xfrm>
            <a:off x="15242677" y="8498660"/>
            <a:ext cx="2909876" cy="1318943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zh-TW" altLang="en-US" sz="719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完結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5503621" y="1295308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dirty="0" err="1" smtClean="0">
                <a:solidFill>
                  <a:srgbClr val="FF3399"/>
                </a:solidFill>
                <a:ea typeface="王漢宗特黑體"/>
              </a:rPr>
              <a:t>國家面對的</a:t>
            </a:r>
            <a:r>
              <a:rPr lang="zh-TW" altLang="en-US" sz="7099" dirty="0">
                <a:solidFill>
                  <a:srgbClr val="FF3399"/>
                </a:solidFill>
                <a:ea typeface="王漢宗特黑體"/>
              </a:rPr>
              <a:t>環境及資源的</a:t>
            </a:r>
            <a:r>
              <a:rPr lang="en-US" sz="7099" dirty="0" smtClean="0">
                <a:solidFill>
                  <a:srgbClr val="FF3399"/>
                </a:solidFill>
                <a:ea typeface="王漢宗特黑體"/>
              </a:rPr>
              <a:t>挑戰</a:t>
            </a:r>
            <a:endParaRPr lang="en-US" sz="7099" dirty="0">
              <a:solidFill>
                <a:srgbClr val="FF3399"/>
              </a:solidFill>
              <a:ea typeface="王漢宗特黑體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" y="-168959"/>
            <a:ext cx="4876800" cy="487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49145" y="662818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639303" y="300502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24150">
            <a:off x="1833655" y="2956518"/>
            <a:ext cx="702004" cy="2727629"/>
          </a:xfrm>
          <a:custGeom>
            <a:avLst/>
            <a:gdLst/>
            <a:ahLst/>
            <a:cxnLst/>
            <a:rect l="l" t="t" r="r" b="b"/>
            <a:pathLst>
              <a:path w="702004" h="2727629">
                <a:moveTo>
                  <a:pt x="0" y="0"/>
                </a:moveTo>
                <a:lnTo>
                  <a:pt x="702005" y="0"/>
                </a:lnTo>
                <a:lnTo>
                  <a:pt x="702005" y="2727629"/>
                </a:lnTo>
                <a:lnTo>
                  <a:pt x="0" y="27276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5177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64744" y="6361943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584672" y="2943269"/>
            <a:ext cx="15147544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4"/>
              </a:lnSpc>
            </a:pPr>
            <a:r>
              <a:rPr lang="en-US" sz="5000" dirty="0" err="1" smtClean="0">
                <a:solidFill>
                  <a:srgbClr val="000000"/>
                </a:solidFill>
                <a:ea typeface="芫荽"/>
              </a:rPr>
              <a:t>認識國家面對的環境及資源的挑戰</a:t>
            </a:r>
            <a:endParaRPr lang="en-US" sz="5000" dirty="0" smtClean="0">
              <a:solidFill>
                <a:srgbClr val="000000"/>
              </a:solidFill>
              <a:ea typeface="芫荽"/>
            </a:endParaRPr>
          </a:p>
          <a:p>
            <a:pPr>
              <a:lnSpc>
                <a:spcPts val="5459"/>
              </a:lnSpc>
            </a:pPr>
            <a:endParaRPr lang="en-US" sz="3900" dirty="0" smtClean="0">
              <a:solidFill>
                <a:srgbClr val="000000"/>
              </a:solidFill>
              <a:ea typeface="芫荽"/>
            </a:endParaRPr>
          </a:p>
          <a:p>
            <a:pPr>
              <a:lnSpc>
                <a:spcPts val="5459"/>
              </a:lnSpc>
            </a:pPr>
            <a:endParaRPr lang="en-US" sz="3900" dirty="0">
              <a:solidFill>
                <a:srgbClr val="000000"/>
              </a:solidFill>
              <a:ea typeface="芫荽"/>
            </a:endParaRPr>
          </a:p>
          <a:p>
            <a:pPr>
              <a:lnSpc>
                <a:spcPts val="4134"/>
              </a:lnSpc>
            </a:pPr>
            <a:r>
              <a:rPr lang="en-US" sz="5000" dirty="0" err="1" smtClean="0">
                <a:solidFill>
                  <a:srgbClr val="000000"/>
                </a:solidFill>
                <a:ea typeface="芫荽"/>
              </a:rPr>
              <a:t>關注國家的環境問題</a:t>
            </a:r>
            <a:r>
              <a:rPr lang="en-US" sz="50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sz="5000" dirty="0" err="1" smtClean="0">
                <a:solidFill>
                  <a:srgbClr val="000000"/>
                </a:solidFill>
                <a:ea typeface="芫荽"/>
              </a:rPr>
              <a:t>解決方法</a:t>
            </a:r>
            <a:r>
              <a:rPr lang="zh-CN" altLang="en-US" sz="5000" dirty="0" smtClean="0">
                <a:solidFill>
                  <a:srgbClr val="000000"/>
                </a:solidFill>
                <a:ea typeface="芫荽"/>
              </a:rPr>
              <a:t>和成就</a:t>
            </a:r>
            <a:endParaRPr lang="en-US" sz="3900" dirty="0">
              <a:solidFill>
                <a:srgbClr val="000000"/>
              </a:solidFill>
              <a:ea typeface="芫荽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848648" y="958482"/>
            <a:ext cx="5490723" cy="1261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599">
                <a:solidFill>
                  <a:srgbClr val="000000"/>
                </a:solidFill>
                <a:ea typeface="王漢宗特黑體"/>
              </a:rPr>
              <a:t>學習目的</a:t>
            </a:r>
          </a:p>
        </p:txBody>
      </p:sp>
      <p:sp>
        <p:nvSpPr>
          <p:cNvPr id="19" name="TextBox 19">
            <a:hlinkClick r:id="rId14" action="ppaction://hlinksldjump"/>
          </p:cNvPr>
          <p:cNvSpPr txBox="1"/>
          <p:nvPr/>
        </p:nvSpPr>
        <p:spPr>
          <a:xfrm>
            <a:off x="7882235" y="8266943"/>
            <a:ext cx="2909876" cy="1318943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134378" y="6546823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16693" y="-392432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24150">
            <a:off x="1790452" y="2917352"/>
            <a:ext cx="702004" cy="3129036"/>
          </a:xfrm>
          <a:custGeom>
            <a:avLst/>
            <a:gdLst/>
            <a:ahLst/>
            <a:cxnLst/>
            <a:rect l="l" t="t" r="r" b="b"/>
            <a:pathLst>
              <a:path w="702004" h="2727629">
                <a:moveTo>
                  <a:pt x="0" y="0"/>
                </a:moveTo>
                <a:lnTo>
                  <a:pt x="702005" y="0"/>
                </a:lnTo>
                <a:lnTo>
                  <a:pt x="702005" y="2727629"/>
                </a:lnTo>
                <a:lnTo>
                  <a:pt x="0" y="27276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5177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0046" y="6752004"/>
            <a:ext cx="3451620" cy="3522758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984550" y="2905698"/>
            <a:ext cx="15147544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00"/>
              </a:lnSpc>
            </a:pPr>
            <a:r>
              <a:rPr lang="en-US" altLang="zh-TW" sz="5500" dirty="0" smtClean="0">
                <a:solidFill>
                  <a:srgbClr val="000000"/>
                </a:solidFill>
                <a:ea typeface="芫荽"/>
              </a:rPr>
              <a:t>1. </a:t>
            </a:r>
            <a:r>
              <a:rPr lang="zh-TW" altLang="en-US" sz="5500" dirty="0" smtClean="0">
                <a:solidFill>
                  <a:srgbClr val="000000"/>
                </a:solidFill>
                <a:ea typeface="芫荽"/>
              </a:rPr>
              <a:t>自學材料</a:t>
            </a:r>
            <a:r>
              <a:rPr lang="en-US" altLang="zh-TW" sz="5500" dirty="0">
                <a:solidFill>
                  <a:srgbClr val="000000"/>
                </a:solidFill>
                <a:ea typeface="芫荽"/>
              </a:rPr>
              <a:t>: </a:t>
            </a:r>
            <a:r>
              <a:rPr lang="zh-TW" altLang="en-US" sz="5500" dirty="0" smtClean="0">
                <a:solidFill>
                  <a:srgbClr val="000000"/>
                </a:solidFill>
                <a:ea typeface="芫荽"/>
              </a:rPr>
              <a:t>在教授課題</a:t>
            </a:r>
            <a:r>
              <a:rPr lang="en-US" altLang="zh-TW" sz="5500" dirty="0" smtClean="0">
                <a:solidFill>
                  <a:srgbClr val="000000"/>
                </a:solidFill>
                <a:ea typeface="芫荽"/>
              </a:rPr>
              <a:t>4.2</a:t>
            </a:r>
            <a:r>
              <a:rPr lang="zh-TW" altLang="en-US" sz="5500" dirty="0">
                <a:solidFill>
                  <a:srgbClr val="000000"/>
                </a:solidFill>
                <a:ea typeface="芫荽"/>
              </a:rPr>
              <a:t>後，設計延展工作</a:t>
            </a:r>
            <a:r>
              <a:rPr lang="zh-TW" altLang="en-US" sz="5500" dirty="0" smtClean="0">
                <a:solidFill>
                  <a:srgbClr val="000000"/>
                </a:solidFill>
                <a:ea typeface="芫荽"/>
              </a:rPr>
              <a:t>紙</a:t>
            </a:r>
            <a:r>
              <a:rPr lang="en-US" altLang="zh-TW" sz="5500" dirty="0" smtClean="0">
                <a:solidFill>
                  <a:srgbClr val="000000"/>
                </a:solidFill>
                <a:ea typeface="芫荽"/>
              </a:rPr>
              <a:t/>
            </a:r>
            <a:br>
              <a:rPr lang="en-US" altLang="zh-TW" sz="5500" dirty="0" smtClean="0">
                <a:solidFill>
                  <a:srgbClr val="000000"/>
                </a:solidFill>
                <a:ea typeface="芫荽"/>
              </a:rPr>
            </a:br>
            <a:r>
              <a:rPr lang="en-US" altLang="zh-TW" sz="5500" dirty="0" smtClean="0">
                <a:solidFill>
                  <a:srgbClr val="000000"/>
                </a:solidFill>
                <a:ea typeface="芫荽"/>
              </a:rPr>
              <a:t>      </a:t>
            </a:r>
            <a:r>
              <a:rPr lang="zh-TW" altLang="en-US" sz="5500" dirty="0" smtClean="0">
                <a:solidFill>
                  <a:srgbClr val="000000"/>
                </a:solidFill>
                <a:ea typeface="芫荽"/>
              </a:rPr>
              <a:t>或活動，並配合此簡報作課後延展學習</a:t>
            </a:r>
            <a:endParaRPr lang="en-US" altLang="zh-TW" sz="5500" dirty="0" smtClean="0">
              <a:solidFill>
                <a:srgbClr val="000000"/>
              </a:solidFill>
              <a:ea typeface="芫荽"/>
            </a:endParaRPr>
          </a:p>
          <a:p>
            <a:pPr algn="just">
              <a:lnSpc>
                <a:spcPts val="5400"/>
              </a:lnSpc>
            </a:pPr>
            <a:r>
              <a:rPr lang="en-US" sz="3900" dirty="0" smtClean="0">
                <a:solidFill>
                  <a:srgbClr val="000000"/>
                </a:solidFill>
                <a:ea typeface="芫荽"/>
              </a:rPr>
              <a:t/>
            </a:r>
            <a:br>
              <a:rPr lang="en-US" sz="3900" dirty="0" smtClean="0">
                <a:solidFill>
                  <a:srgbClr val="000000"/>
                </a:solidFill>
                <a:ea typeface="芫荽"/>
              </a:rPr>
            </a:br>
            <a:r>
              <a:rPr lang="en-US" altLang="zh-TW" sz="5500" dirty="0">
                <a:solidFill>
                  <a:srgbClr val="000000"/>
                </a:solidFill>
                <a:ea typeface="芫荽"/>
              </a:rPr>
              <a:t>2</a:t>
            </a:r>
            <a:r>
              <a:rPr lang="en-US" altLang="zh-TW" sz="5500" dirty="0" smtClean="0">
                <a:solidFill>
                  <a:srgbClr val="000000"/>
                </a:solidFill>
                <a:ea typeface="芫荽"/>
              </a:rPr>
              <a:t>. </a:t>
            </a:r>
            <a:r>
              <a:rPr lang="zh-TW" altLang="en-US" sz="5500" dirty="0" smtClean="0">
                <a:solidFill>
                  <a:srgbClr val="000000"/>
                </a:solidFill>
                <a:ea typeface="芫荽"/>
              </a:rPr>
              <a:t>課堂問答比賽</a:t>
            </a:r>
            <a:r>
              <a:rPr lang="en-US" altLang="zh-TW" sz="5500" dirty="0" smtClean="0">
                <a:solidFill>
                  <a:srgbClr val="000000"/>
                </a:solidFill>
                <a:ea typeface="芫荽"/>
              </a:rPr>
              <a:t>: </a:t>
            </a:r>
            <a:r>
              <a:rPr lang="zh-TW" altLang="en-US" sz="5500" dirty="0">
                <a:solidFill>
                  <a:srgbClr val="000000"/>
                </a:solidFill>
                <a:ea typeface="芫荽"/>
              </a:rPr>
              <a:t>在教授課題</a:t>
            </a:r>
            <a:r>
              <a:rPr lang="en-US" altLang="zh-TW" sz="5500" dirty="0" smtClean="0">
                <a:solidFill>
                  <a:srgbClr val="000000"/>
                </a:solidFill>
                <a:ea typeface="芫荽"/>
              </a:rPr>
              <a:t>4.2.4</a:t>
            </a:r>
            <a:r>
              <a:rPr lang="zh-TW" altLang="en-US" sz="5500" dirty="0" smtClean="0">
                <a:solidFill>
                  <a:srgbClr val="000000"/>
                </a:solidFill>
                <a:ea typeface="芫荽"/>
              </a:rPr>
              <a:t>後，</a:t>
            </a:r>
            <a:r>
              <a:rPr lang="zh-TW" altLang="en-US" sz="5500" dirty="0">
                <a:solidFill>
                  <a:srgbClr val="000000"/>
                </a:solidFill>
                <a:ea typeface="芫荽"/>
              </a:rPr>
              <a:t>運用此</a:t>
            </a:r>
            <a:r>
              <a:rPr lang="en-US" altLang="zh-TW" sz="5500" dirty="0">
                <a:solidFill>
                  <a:srgbClr val="000000"/>
                </a:solidFill>
                <a:ea typeface="芫荽"/>
              </a:rPr>
              <a:t/>
            </a:r>
            <a:br>
              <a:rPr lang="en-US" altLang="zh-TW" sz="5500" dirty="0">
                <a:solidFill>
                  <a:srgbClr val="000000"/>
                </a:solidFill>
                <a:ea typeface="芫荽"/>
              </a:rPr>
            </a:br>
            <a:r>
              <a:rPr lang="en-US" altLang="zh-TW" sz="5500" dirty="0">
                <a:solidFill>
                  <a:srgbClr val="000000"/>
                </a:solidFill>
                <a:ea typeface="芫荽"/>
              </a:rPr>
              <a:t>      </a:t>
            </a:r>
            <a:r>
              <a:rPr lang="zh-TW" altLang="en-US" sz="5500" dirty="0">
                <a:solidFill>
                  <a:srgbClr val="000000"/>
                </a:solidFill>
                <a:ea typeface="芫荽"/>
              </a:rPr>
              <a:t>簡報</a:t>
            </a:r>
            <a:r>
              <a:rPr lang="zh-TW" altLang="en-US" sz="5500" dirty="0" smtClean="0">
                <a:solidFill>
                  <a:srgbClr val="000000"/>
                </a:solidFill>
                <a:ea typeface="芫荽"/>
              </a:rPr>
              <a:t>作</a:t>
            </a:r>
            <a:r>
              <a:rPr lang="zh-TW" altLang="en-US" sz="5500" dirty="0">
                <a:solidFill>
                  <a:srgbClr val="000000"/>
                </a:solidFill>
                <a:ea typeface="芫荽"/>
              </a:rPr>
              <a:t>問答</a:t>
            </a:r>
            <a:r>
              <a:rPr lang="zh-TW" altLang="en-US" sz="5500" dirty="0" smtClean="0">
                <a:solidFill>
                  <a:srgbClr val="000000"/>
                </a:solidFill>
                <a:ea typeface="芫荽"/>
              </a:rPr>
              <a:t>比賽題材</a:t>
            </a:r>
            <a:endParaRPr lang="en-US" sz="5500" dirty="0">
              <a:solidFill>
                <a:srgbClr val="000000"/>
              </a:solidFill>
              <a:ea typeface="芫荽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773580" y="1008536"/>
            <a:ext cx="8740839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zh-TW" altLang="en-US" sz="6599" dirty="0">
                <a:solidFill>
                  <a:srgbClr val="000000"/>
                </a:solidFill>
                <a:ea typeface="王漢宗特黑體"/>
              </a:rPr>
              <a:t>給教師的使用說明建議</a:t>
            </a:r>
            <a:endParaRPr lang="en-US" sz="65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19" name="TextBox 19">
            <a:hlinkClick r:id="rId14" action="ppaction://hlinksldjump"/>
          </p:cNvPr>
          <p:cNvSpPr txBox="1"/>
          <p:nvPr/>
        </p:nvSpPr>
        <p:spPr>
          <a:xfrm>
            <a:off x="7689062" y="8402064"/>
            <a:ext cx="2909876" cy="1318943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TextBox 16"/>
          <p:cNvSpPr txBox="1"/>
          <p:nvPr/>
        </p:nvSpPr>
        <p:spPr>
          <a:xfrm>
            <a:off x="3372210" y="7006898"/>
            <a:ext cx="13269931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00"/>
              </a:lnSpc>
            </a:pPr>
            <a:r>
              <a:rPr lang="zh-TW" altLang="en-US" sz="5500" b="1" dirty="0" smtClean="0">
                <a:solidFill>
                  <a:srgbClr val="7030A0"/>
                </a:solidFill>
                <a:ea typeface="芫荽"/>
              </a:rPr>
              <a:t>**建議教師設置網上平台，讓</a:t>
            </a:r>
            <a:r>
              <a:rPr lang="zh-TW" altLang="en-US" sz="5500" b="1" dirty="0">
                <a:solidFill>
                  <a:srgbClr val="7030A0"/>
                </a:solidFill>
                <a:ea typeface="芫荽"/>
              </a:rPr>
              <a:t>學生</a:t>
            </a:r>
            <a:r>
              <a:rPr lang="zh-TW" altLang="en-US" sz="5500" b="1" dirty="0" smtClean="0">
                <a:solidFill>
                  <a:srgbClr val="7030A0"/>
                </a:solidFill>
                <a:ea typeface="芫荽"/>
              </a:rPr>
              <a:t>分享減少</a:t>
            </a:r>
            <a:r>
              <a:rPr lang="en-US" altLang="zh-TW" sz="5500" b="1" dirty="0" smtClean="0">
                <a:solidFill>
                  <a:srgbClr val="7030A0"/>
                </a:solidFill>
                <a:ea typeface="芫荽"/>
              </a:rPr>
              <a:t/>
            </a:r>
            <a:br>
              <a:rPr lang="en-US" altLang="zh-TW" sz="5500" b="1" dirty="0" smtClean="0">
                <a:solidFill>
                  <a:srgbClr val="7030A0"/>
                </a:solidFill>
                <a:ea typeface="芫荽"/>
              </a:rPr>
            </a:br>
            <a:r>
              <a:rPr lang="en-US" altLang="zh-TW" sz="5500" b="1" dirty="0" smtClean="0">
                <a:solidFill>
                  <a:srgbClr val="7030A0"/>
                </a:solidFill>
                <a:ea typeface="芫荽"/>
              </a:rPr>
              <a:t>    </a:t>
            </a:r>
            <a:r>
              <a:rPr lang="zh-TW" altLang="en-US" sz="5500" b="1" smtClean="0">
                <a:solidFill>
                  <a:srgbClr val="7030A0"/>
                </a:solidFill>
                <a:ea typeface="芫荽"/>
              </a:rPr>
              <a:t>排放溫室</a:t>
            </a:r>
            <a:r>
              <a:rPr lang="zh-TW" altLang="en-US" sz="5500" b="1">
                <a:solidFill>
                  <a:srgbClr val="7030A0"/>
                </a:solidFill>
                <a:ea typeface="芫荽"/>
              </a:rPr>
              <a:t>氣體</a:t>
            </a:r>
            <a:r>
              <a:rPr lang="zh-TW" altLang="en-US" sz="5500" b="1" smtClean="0">
                <a:solidFill>
                  <a:srgbClr val="7030A0"/>
                </a:solidFill>
                <a:ea typeface="芫荽"/>
              </a:rPr>
              <a:t>的方法</a:t>
            </a:r>
            <a:endParaRPr lang="en-US" sz="5500" b="1" dirty="0">
              <a:solidFill>
                <a:srgbClr val="7030A0"/>
              </a:solidFill>
              <a:ea typeface="芫荽"/>
            </a:endParaRPr>
          </a:p>
        </p:txBody>
      </p:sp>
    </p:spTree>
    <p:extLst>
      <p:ext uri="{BB962C8B-B14F-4D97-AF65-F5344CB8AC3E}">
        <p14:creationId xmlns:p14="http://schemas.microsoft.com/office/powerpoint/2010/main" val="4367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1476" y="983335"/>
            <a:ext cx="16230600" cy="8606084"/>
            <a:chOff x="0" y="0"/>
            <a:chExt cx="4274726" cy="22666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66623"/>
            </a:xfrm>
            <a:custGeom>
              <a:avLst/>
              <a:gdLst/>
              <a:ahLst/>
              <a:cxnLst/>
              <a:rect l="l" t="t" r="r" b="b"/>
              <a:pathLst>
                <a:path w="4274726" h="22666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42296"/>
                  </a:lnTo>
                  <a:cubicBezTo>
                    <a:pt x="4274726" y="2255731"/>
                    <a:pt x="4263834" y="2266623"/>
                    <a:pt x="4250399" y="2266623"/>
                  </a:cubicBezTo>
                  <a:lnTo>
                    <a:pt x="24327" y="2266623"/>
                  </a:lnTo>
                  <a:cubicBezTo>
                    <a:pt x="10891" y="2266623"/>
                    <a:pt x="0" y="2255731"/>
                    <a:pt x="0" y="22422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29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2912" y="257523"/>
            <a:ext cx="2117384" cy="2117384"/>
          </a:xfrm>
          <a:custGeom>
            <a:avLst/>
            <a:gdLst/>
            <a:ahLst/>
            <a:cxnLst/>
            <a:rect l="l" t="t" r="r" b="b"/>
            <a:pathLst>
              <a:path w="2117384" h="2117384">
                <a:moveTo>
                  <a:pt x="0" y="0"/>
                </a:moveTo>
                <a:lnTo>
                  <a:pt x="2117384" y="0"/>
                </a:lnTo>
                <a:lnTo>
                  <a:pt x="2117384" y="2117384"/>
                </a:lnTo>
                <a:lnTo>
                  <a:pt x="0" y="21173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5763982"/>
            <a:ext cx="3504549" cy="4154099"/>
          </a:xfrm>
          <a:custGeom>
            <a:avLst/>
            <a:gdLst/>
            <a:ahLst/>
            <a:cxnLst/>
            <a:rect l="l" t="t" r="r" b="b"/>
            <a:pathLst>
              <a:path w="3504549" h="4154099">
                <a:moveTo>
                  <a:pt x="0" y="0"/>
                </a:moveTo>
                <a:lnTo>
                  <a:pt x="3504549" y="0"/>
                </a:lnTo>
                <a:lnTo>
                  <a:pt x="3504549" y="4154099"/>
                </a:lnTo>
                <a:lnTo>
                  <a:pt x="0" y="41540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0158" y="7841032"/>
            <a:ext cx="1940138" cy="1265940"/>
          </a:xfrm>
          <a:custGeom>
            <a:avLst/>
            <a:gdLst/>
            <a:ahLst/>
            <a:cxnLst/>
            <a:rect l="l" t="t" r="r" b="b"/>
            <a:pathLst>
              <a:path w="1940138" h="1265940">
                <a:moveTo>
                  <a:pt x="0" y="0"/>
                </a:moveTo>
                <a:lnTo>
                  <a:pt x="1940138" y="0"/>
                </a:lnTo>
                <a:lnTo>
                  <a:pt x="1940138" y="1265940"/>
                </a:lnTo>
                <a:lnTo>
                  <a:pt x="0" y="12659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692144" y="4197985"/>
            <a:ext cx="13614655" cy="2408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7460E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想一想</a:t>
            </a:r>
            <a:r>
              <a:rPr lang="en-US" sz="6999" dirty="0">
                <a:solidFill>
                  <a:srgbClr val="7460E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  </a:t>
            </a:r>
          </a:p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7460E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氣﻿候變化會為國家帶來哪些影響</a:t>
            </a:r>
            <a:r>
              <a:rPr lang="en-US" sz="6999" dirty="0">
                <a:solidFill>
                  <a:srgbClr val="7460E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</a:p>
        </p:txBody>
      </p:sp>
      <p:sp>
        <p:nvSpPr>
          <p:cNvPr id="19" name="TextBox 19">
            <a:hlinkClick r:id="rId17" action="ppaction://hlinksldjump"/>
          </p:cNvPr>
          <p:cNvSpPr txBox="1"/>
          <p:nvPr/>
        </p:nvSpPr>
        <p:spPr>
          <a:xfrm>
            <a:off x="7689062" y="8116658"/>
            <a:ext cx="2909876" cy="1318943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</a:t>
            </a:r>
            <a:r>
              <a:rPr lang="zh-TW" altLang="en-US" sz="719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3097100" y="968391"/>
            <a:ext cx="12439352" cy="118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dirty="0" err="1" smtClean="0">
                <a:solidFill>
                  <a:srgbClr val="000000"/>
                </a:solidFill>
                <a:ea typeface="王漢宗特黑體"/>
              </a:rPr>
              <a:t>國家面對的</a:t>
            </a:r>
            <a:r>
              <a:rPr lang="zh-TW" altLang="en-US" sz="7099" dirty="0">
                <a:solidFill>
                  <a:srgbClr val="7030A0"/>
                </a:solidFill>
                <a:ea typeface="王漢宗特黑體"/>
              </a:rPr>
              <a:t>氣候變化</a:t>
            </a:r>
            <a:r>
              <a:rPr lang="en-US" sz="7099" dirty="0" smtClean="0">
                <a:solidFill>
                  <a:srgbClr val="000000"/>
                </a:solidFill>
                <a:ea typeface="王漢宗特黑體"/>
              </a:rPr>
              <a:t>挑戰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606084"/>
            <a:chOff x="0" y="0"/>
            <a:chExt cx="4274726" cy="22666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66623"/>
            </a:xfrm>
            <a:custGeom>
              <a:avLst/>
              <a:gdLst/>
              <a:ahLst/>
              <a:cxnLst/>
              <a:rect l="l" t="t" r="r" b="b"/>
              <a:pathLst>
                <a:path w="4274726" h="22666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42296"/>
                  </a:lnTo>
                  <a:cubicBezTo>
                    <a:pt x="4274726" y="2255731"/>
                    <a:pt x="4263834" y="2266623"/>
                    <a:pt x="4250399" y="2266623"/>
                  </a:cubicBezTo>
                  <a:lnTo>
                    <a:pt x="24327" y="2266623"/>
                  </a:lnTo>
                  <a:cubicBezTo>
                    <a:pt x="10891" y="2266623"/>
                    <a:pt x="0" y="2255731"/>
                    <a:pt x="0" y="22422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29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1882223" y="-2708306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2912" y="257523"/>
            <a:ext cx="2117384" cy="2117384"/>
          </a:xfrm>
          <a:custGeom>
            <a:avLst/>
            <a:gdLst/>
            <a:ahLst/>
            <a:cxnLst/>
            <a:rect l="l" t="t" r="r" b="b"/>
            <a:pathLst>
              <a:path w="2117384" h="2117384">
                <a:moveTo>
                  <a:pt x="0" y="0"/>
                </a:moveTo>
                <a:lnTo>
                  <a:pt x="2117384" y="0"/>
                </a:lnTo>
                <a:lnTo>
                  <a:pt x="2117384" y="2117384"/>
                </a:lnTo>
                <a:lnTo>
                  <a:pt x="0" y="21173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5763982"/>
            <a:ext cx="3504549" cy="4154099"/>
          </a:xfrm>
          <a:custGeom>
            <a:avLst/>
            <a:gdLst/>
            <a:ahLst/>
            <a:cxnLst/>
            <a:rect l="l" t="t" r="r" b="b"/>
            <a:pathLst>
              <a:path w="3504549" h="4154099">
                <a:moveTo>
                  <a:pt x="0" y="0"/>
                </a:moveTo>
                <a:lnTo>
                  <a:pt x="3504549" y="0"/>
                </a:lnTo>
                <a:lnTo>
                  <a:pt x="3504549" y="4154099"/>
                </a:lnTo>
                <a:lnTo>
                  <a:pt x="0" y="41540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0158" y="7841032"/>
            <a:ext cx="1940138" cy="1265940"/>
          </a:xfrm>
          <a:custGeom>
            <a:avLst/>
            <a:gdLst/>
            <a:ahLst/>
            <a:cxnLst/>
            <a:rect l="l" t="t" r="r" b="b"/>
            <a:pathLst>
              <a:path w="1940138" h="1265940">
                <a:moveTo>
                  <a:pt x="0" y="0"/>
                </a:moveTo>
                <a:lnTo>
                  <a:pt x="1940138" y="0"/>
                </a:lnTo>
                <a:lnTo>
                  <a:pt x="1940138" y="1265940"/>
                </a:lnTo>
                <a:lnTo>
                  <a:pt x="0" y="12659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050614" y="2666126"/>
            <a:ext cx="969601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99" lvl="1" indent="-431800" algn="ctr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請先觀看以下影片，再接受挑戰</a:t>
            </a:r>
            <a:r>
              <a:rPr lang="en-US" sz="39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！！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372210" y="9646525"/>
            <a:ext cx="9921642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zh-TW" altLang="en-US" b="1" dirty="0"/>
              <a:t>香港天文台</a:t>
            </a:r>
            <a:r>
              <a:rPr lang="en-US" altLang="zh-TW" b="1" dirty="0"/>
              <a:t>140</a:t>
            </a:r>
            <a:r>
              <a:rPr lang="zh-TW" altLang="en-US" b="1" dirty="0"/>
              <a:t>周年 ─ 氣象</a:t>
            </a:r>
            <a:r>
              <a:rPr lang="en-US" altLang="zh-TW" b="1" dirty="0"/>
              <a:t>『</a:t>
            </a:r>
            <a:r>
              <a:rPr lang="zh-TW" altLang="en-US" b="1" dirty="0"/>
              <a:t>暖</a:t>
            </a:r>
            <a:r>
              <a:rPr lang="en-US" altLang="zh-TW" b="1" dirty="0"/>
              <a:t>』</a:t>
            </a:r>
            <a:r>
              <a:rPr lang="zh-TW" altLang="en-US" b="1" dirty="0" smtClean="0"/>
              <a:t>知識</a:t>
            </a:r>
            <a:r>
              <a:rPr lang="en-US" altLang="zh-TW" b="1" dirty="0" smtClean="0"/>
              <a:t>:</a:t>
            </a:r>
            <a:endParaRPr lang="en-US" sz="16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https://www.youtube.com/watch?v=DkdbdfIrlDE&amp;list=PLBdhEGSPvUGVuK7fZUxHKzv51Y_2hy_hW&amp;index=9</a:t>
            </a:r>
          </a:p>
        </p:txBody>
      </p:sp>
      <p:sp>
        <p:nvSpPr>
          <p:cNvPr id="22" name="TextBox 16"/>
          <p:cNvSpPr txBox="1"/>
          <p:nvPr/>
        </p:nvSpPr>
        <p:spPr>
          <a:xfrm>
            <a:off x="3097100" y="968391"/>
            <a:ext cx="12439352" cy="118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dirty="0" err="1" smtClean="0">
                <a:solidFill>
                  <a:srgbClr val="000000"/>
                </a:solidFill>
                <a:ea typeface="王漢宗特黑體"/>
              </a:rPr>
              <a:t>國家面對的</a:t>
            </a:r>
            <a:r>
              <a:rPr lang="zh-TW" altLang="en-US" sz="7099" dirty="0">
                <a:solidFill>
                  <a:srgbClr val="7030A0"/>
                </a:solidFill>
                <a:ea typeface="王漢宗特黑體"/>
              </a:rPr>
              <a:t>氣候變化</a:t>
            </a:r>
            <a:r>
              <a:rPr lang="en-US" sz="7099" dirty="0" smtClean="0">
                <a:solidFill>
                  <a:srgbClr val="000000"/>
                </a:solidFill>
                <a:ea typeface="王漢宗特黑體"/>
              </a:rPr>
              <a:t>挑戰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pic>
        <p:nvPicPr>
          <p:cNvPr id="11" name="圖片 10">
            <a:hlinkClick r:id="rId17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3687" y="3686506"/>
            <a:ext cx="9643786" cy="5049837"/>
          </a:xfrm>
          <a:prstGeom prst="rect">
            <a:avLst/>
          </a:prstGeom>
        </p:spPr>
      </p:pic>
      <p:sp>
        <p:nvSpPr>
          <p:cNvPr id="21" name="TextBox 19">
            <a:hlinkClick r:id="rId19" action="ppaction://hlinksldjump"/>
          </p:cNvPr>
          <p:cNvSpPr txBox="1"/>
          <p:nvPr/>
        </p:nvSpPr>
        <p:spPr>
          <a:xfrm>
            <a:off x="7109406" y="7999615"/>
            <a:ext cx="4231840" cy="1433016"/>
          </a:xfrm>
          <a:prstGeom prst="roundRect">
            <a:avLst/>
          </a:prstGeom>
          <a:solidFill>
            <a:srgbClr val="FFFF9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zh-TW" altLang="en-US" sz="719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開始挑戰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" name="圖片 22">
            <a:hlinkClick r:id="rId17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54" b="95053" l="9416" r="896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4945" y="5132618"/>
            <a:ext cx="2722326" cy="25013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606084"/>
            <a:chOff x="0" y="0"/>
            <a:chExt cx="4274726" cy="22666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66623"/>
            </a:xfrm>
            <a:custGeom>
              <a:avLst/>
              <a:gdLst/>
              <a:ahLst/>
              <a:cxnLst/>
              <a:rect l="l" t="t" r="r" b="b"/>
              <a:pathLst>
                <a:path w="4274726" h="22666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42296"/>
                  </a:lnTo>
                  <a:cubicBezTo>
                    <a:pt x="4274726" y="2255731"/>
                    <a:pt x="4263834" y="2266623"/>
                    <a:pt x="4250399" y="2266623"/>
                  </a:cubicBezTo>
                  <a:lnTo>
                    <a:pt x="24327" y="2266623"/>
                  </a:lnTo>
                  <a:cubicBezTo>
                    <a:pt x="10891" y="2266623"/>
                    <a:pt x="0" y="2255731"/>
                    <a:pt x="0" y="22422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29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43573">
            <a:off x="15442735" y="7696639"/>
            <a:ext cx="2413474" cy="2273054"/>
          </a:xfrm>
          <a:custGeom>
            <a:avLst/>
            <a:gdLst/>
            <a:ahLst/>
            <a:cxnLst/>
            <a:rect l="l" t="t" r="r" b="b"/>
            <a:pathLst>
              <a:path w="2413474" h="2273054">
                <a:moveTo>
                  <a:pt x="0" y="0"/>
                </a:moveTo>
                <a:lnTo>
                  <a:pt x="2413474" y="0"/>
                </a:lnTo>
                <a:lnTo>
                  <a:pt x="2413474" y="2273054"/>
                </a:lnTo>
                <a:lnTo>
                  <a:pt x="0" y="2273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2912" y="257523"/>
            <a:ext cx="2117384" cy="2117384"/>
          </a:xfrm>
          <a:custGeom>
            <a:avLst/>
            <a:gdLst/>
            <a:ahLst/>
            <a:cxnLst/>
            <a:rect l="l" t="t" r="r" b="b"/>
            <a:pathLst>
              <a:path w="2117384" h="2117384">
                <a:moveTo>
                  <a:pt x="0" y="0"/>
                </a:moveTo>
                <a:lnTo>
                  <a:pt x="2117384" y="0"/>
                </a:lnTo>
                <a:lnTo>
                  <a:pt x="2117384" y="2117384"/>
                </a:lnTo>
                <a:lnTo>
                  <a:pt x="0" y="21173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1686" y="6664123"/>
            <a:ext cx="2604895" cy="3087699"/>
          </a:xfrm>
          <a:custGeom>
            <a:avLst/>
            <a:gdLst/>
            <a:ahLst/>
            <a:cxnLst/>
            <a:rect l="l" t="t" r="r" b="b"/>
            <a:pathLst>
              <a:path w="2604895" h="3087699">
                <a:moveTo>
                  <a:pt x="0" y="0"/>
                </a:moveTo>
                <a:lnTo>
                  <a:pt x="2604895" y="0"/>
                </a:lnTo>
                <a:lnTo>
                  <a:pt x="2604895" y="3087699"/>
                </a:lnTo>
                <a:lnTo>
                  <a:pt x="0" y="3087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52912" y="8259857"/>
            <a:ext cx="1327234" cy="866020"/>
          </a:xfrm>
          <a:custGeom>
            <a:avLst/>
            <a:gdLst/>
            <a:ahLst/>
            <a:cxnLst/>
            <a:rect l="l" t="t" r="r" b="b"/>
            <a:pathLst>
              <a:path w="1327234" h="866020">
                <a:moveTo>
                  <a:pt x="0" y="0"/>
                </a:moveTo>
                <a:lnTo>
                  <a:pt x="1327234" y="0"/>
                </a:lnTo>
                <a:lnTo>
                  <a:pt x="1327234" y="866020"/>
                </a:lnTo>
                <a:lnTo>
                  <a:pt x="0" y="8660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392847" y="9382681"/>
            <a:ext cx="9921642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氣候變化:</a:t>
            </a:r>
          </a:p>
          <a:p>
            <a:pPr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https://emm.edcity.hk/media/%E6%B0%A3%E5%80%99%E8%AE%8A%E5%8C%96%20(%E4%B8%AD%E6%96%87%E5%AD%97%E5%B9%95%E5%8F%AF%E4%BE%9B%E9%81%B8%E6%93%87)/1_01gqbpwh</a:t>
            </a:r>
          </a:p>
        </p:txBody>
      </p:sp>
      <p:sp>
        <p:nvSpPr>
          <p:cNvPr id="18" name="TextBox 18">
            <a:hlinkClick r:id="rId17" action="ppaction://hlinksldjump"/>
          </p:cNvPr>
          <p:cNvSpPr txBox="1"/>
          <p:nvPr/>
        </p:nvSpPr>
        <p:spPr>
          <a:xfrm>
            <a:off x="2961097" y="7179043"/>
            <a:ext cx="5295539" cy="99318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altLang="zh-TW" sz="50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en-US" sz="50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en-US" sz="50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工業生產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TextBox 19">
            <a:hlinkClick r:id="rId17" action="ppaction://hlinksldjump"/>
          </p:cNvPr>
          <p:cNvSpPr txBox="1"/>
          <p:nvPr/>
        </p:nvSpPr>
        <p:spPr>
          <a:xfrm>
            <a:off x="2961097" y="5824904"/>
            <a:ext cx="5295539" cy="99318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A.</a:t>
            </a:r>
            <a:r>
              <a:rPr lang="en-US" sz="50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燃燒化石燃料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TextBox 20">
            <a:hlinkClick r:id="rId18" action="ppaction://hlinksldjump"/>
          </p:cNvPr>
          <p:cNvSpPr txBox="1"/>
          <p:nvPr/>
        </p:nvSpPr>
        <p:spPr>
          <a:xfrm>
            <a:off x="9144000" y="7179043"/>
            <a:ext cx="5497344" cy="99318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D.以上皆是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TextBox 21">
            <a:hlinkClick r:id="rId17" action="ppaction://hlinksldjump"/>
          </p:cNvPr>
          <p:cNvSpPr txBox="1"/>
          <p:nvPr/>
        </p:nvSpPr>
        <p:spPr>
          <a:xfrm>
            <a:off x="9103103" y="5800523"/>
            <a:ext cx="5579138" cy="99318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C.砍伐樹木</a:t>
            </a:r>
            <a:r>
              <a:rPr 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604895" y="3460416"/>
            <a:ext cx="14904272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以下哪些人類活動使大氣中溫室氣體含量增加</a:t>
            </a:r>
            <a:r>
              <a:rPr 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</a:p>
          <a:p>
            <a:pPr>
              <a:lnSpc>
                <a:spcPts val="7000"/>
              </a:lnSpc>
            </a:pPr>
            <a:r>
              <a:rPr lang="zh-TW" alt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造成全球暖化</a:t>
            </a:r>
            <a:r>
              <a:rPr 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TextBox 16"/>
          <p:cNvSpPr txBox="1"/>
          <p:nvPr/>
        </p:nvSpPr>
        <p:spPr>
          <a:xfrm>
            <a:off x="3097100" y="968391"/>
            <a:ext cx="12439352" cy="118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dirty="0" err="1" smtClean="0">
                <a:solidFill>
                  <a:srgbClr val="000000"/>
                </a:solidFill>
                <a:ea typeface="王漢宗特黑體"/>
              </a:rPr>
              <a:t>國家面對的</a:t>
            </a:r>
            <a:r>
              <a:rPr lang="zh-TW" altLang="en-US" sz="7099" dirty="0">
                <a:solidFill>
                  <a:srgbClr val="7030A0"/>
                </a:solidFill>
                <a:ea typeface="王漢宗特黑體"/>
              </a:rPr>
              <a:t>氣候變化</a:t>
            </a:r>
            <a:r>
              <a:rPr lang="en-US" sz="7099" dirty="0" smtClean="0">
                <a:solidFill>
                  <a:srgbClr val="000000"/>
                </a:solidFill>
                <a:ea typeface="王漢宗特黑體"/>
              </a:rPr>
              <a:t>挑戰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25" name="Freeform 16"/>
          <p:cNvSpPr/>
          <p:nvPr/>
        </p:nvSpPr>
        <p:spPr>
          <a:xfrm>
            <a:off x="1120485" y="3196401"/>
            <a:ext cx="1263579" cy="1415415"/>
          </a:xfrm>
          <a:custGeom>
            <a:avLst/>
            <a:gdLst/>
            <a:ahLst/>
            <a:cxnLst/>
            <a:rect l="l" t="t" r="r" b="b"/>
            <a:pathLst>
              <a:path w="1263579" h="1415415">
                <a:moveTo>
                  <a:pt x="0" y="0"/>
                </a:moveTo>
                <a:lnTo>
                  <a:pt x="1263579" y="0"/>
                </a:lnTo>
                <a:lnTo>
                  <a:pt x="1263579" y="1415414"/>
                </a:lnTo>
                <a:lnTo>
                  <a:pt x="0" y="14154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606084"/>
            <a:chOff x="0" y="0"/>
            <a:chExt cx="4274726" cy="22666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66623"/>
            </a:xfrm>
            <a:custGeom>
              <a:avLst/>
              <a:gdLst/>
              <a:ahLst/>
              <a:cxnLst/>
              <a:rect l="l" t="t" r="r" b="b"/>
              <a:pathLst>
                <a:path w="4274726" h="22666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42296"/>
                  </a:lnTo>
                  <a:cubicBezTo>
                    <a:pt x="4274726" y="2255731"/>
                    <a:pt x="4263834" y="2266623"/>
                    <a:pt x="4250399" y="2266623"/>
                  </a:cubicBezTo>
                  <a:lnTo>
                    <a:pt x="24327" y="2266623"/>
                  </a:lnTo>
                  <a:cubicBezTo>
                    <a:pt x="10891" y="2266623"/>
                    <a:pt x="0" y="2255731"/>
                    <a:pt x="0" y="22422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29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1686" y="6664123"/>
            <a:ext cx="2604895" cy="3087699"/>
          </a:xfrm>
          <a:custGeom>
            <a:avLst/>
            <a:gdLst/>
            <a:ahLst/>
            <a:cxnLst/>
            <a:rect l="l" t="t" r="r" b="b"/>
            <a:pathLst>
              <a:path w="2604895" h="3087699">
                <a:moveTo>
                  <a:pt x="0" y="0"/>
                </a:moveTo>
                <a:lnTo>
                  <a:pt x="2604895" y="0"/>
                </a:lnTo>
                <a:lnTo>
                  <a:pt x="2604895" y="3087699"/>
                </a:lnTo>
                <a:lnTo>
                  <a:pt x="0" y="3087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2912" y="8259857"/>
            <a:ext cx="1327234" cy="866020"/>
          </a:xfrm>
          <a:custGeom>
            <a:avLst/>
            <a:gdLst/>
            <a:ahLst/>
            <a:cxnLst/>
            <a:rect l="l" t="t" r="r" b="b"/>
            <a:pathLst>
              <a:path w="1327234" h="866020">
                <a:moveTo>
                  <a:pt x="0" y="0"/>
                </a:moveTo>
                <a:lnTo>
                  <a:pt x="1327234" y="0"/>
                </a:lnTo>
                <a:lnTo>
                  <a:pt x="1327234" y="866020"/>
                </a:lnTo>
                <a:lnTo>
                  <a:pt x="0" y="8660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604895" y="3460416"/>
            <a:ext cx="14904272" cy="448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人類進行不同的活動導致大量溫室氣體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例如</a:t>
            </a:r>
            <a:r>
              <a:rPr 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 err="1">
                <a:solidFill>
                  <a:srgbClr val="FA3A2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燃燒化石燃料</a:t>
            </a:r>
            <a:r>
              <a:rPr lang="en-US" sz="50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：排放大量的二氧化碳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 err="1" smtClean="0">
                <a:solidFill>
                  <a:srgbClr val="FF313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砍伐樹木</a:t>
            </a:r>
            <a:r>
              <a:rPr 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少了</a:t>
            </a:r>
            <a:r>
              <a:rPr lang="zh-TW" alt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植物</a:t>
            </a:r>
            <a:r>
              <a:rPr lang="en-US" sz="50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吸收二氧化碳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 err="1">
                <a:solidFill>
                  <a:srgbClr val="FF313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工業生產</a:t>
            </a:r>
            <a:r>
              <a:rPr lang="en-US" sz="50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：排放大量的溫室氣體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0" y="0"/>
            <a:ext cx="4427151" cy="1416688"/>
          </a:xfrm>
          <a:custGeom>
            <a:avLst/>
            <a:gdLst/>
            <a:ahLst/>
            <a:cxnLst/>
            <a:rect l="l" t="t" r="r" b="b"/>
            <a:pathLst>
              <a:path w="4427151" h="1416688">
                <a:moveTo>
                  <a:pt x="0" y="0"/>
                </a:moveTo>
                <a:lnTo>
                  <a:pt x="4427151" y="0"/>
                </a:lnTo>
                <a:lnTo>
                  <a:pt x="4427151" y="1416688"/>
                </a:lnTo>
                <a:lnTo>
                  <a:pt x="0" y="14166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4978362" y="6748964"/>
            <a:ext cx="2817058" cy="2565870"/>
          </a:xfrm>
          <a:custGeom>
            <a:avLst/>
            <a:gdLst/>
            <a:ahLst/>
            <a:cxnLst/>
            <a:rect l="l" t="t" r="r" b="b"/>
            <a:pathLst>
              <a:path w="2817058" h="2565870">
                <a:moveTo>
                  <a:pt x="2817057" y="0"/>
                </a:moveTo>
                <a:lnTo>
                  <a:pt x="0" y="0"/>
                </a:lnTo>
                <a:lnTo>
                  <a:pt x="0" y="2565871"/>
                </a:lnTo>
                <a:lnTo>
                  <a:pt x="2817057" y="2565871"/>
                </a:lnTo>
                <a:lnTo>
                  <a:pt x="2817057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034987" y="1105717"/>
            <a:ext cx="2483949" cy="2483949"/>
          </a:xfrm>
          <a:custGeom>
            <a:avLst/>
            <a:gdLst/>
            <a:ahLst/>
            <a:cxnLst/>
            <a:rect l="l" t="t" r="r" b="b"/>
            <a:pathLst>
              <a:path w="2483949" h="2483949">
                <a:moveTo>
                  <a:pt x="0" y="0"/>
                </a:moveTo>
                <a:lnTo>
                  <a:pt x="2483949" y="0"/>
                </a:lnTo>
                <a:lnTo>
                  <a:pt x="2483949" y="2483949"/>
                </a:lnTo>
                <a:lnTo>
                  <a:pt x="0" y="248394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721706" y="7683722"/>
            <a:ext cx="4784738" cy="2018290"/>
          </a:xfrm>
          <a:custGeom>
            <a:avLst/>
            <a:gdLst/>
            <a:ahLst/>
            <a:cxnLst/>
            <a:rect l="l" t="t" r="r" b="b"/>
            <a:pathLst>
              <a:path w="4784738" h="2018290">
                <a:moveTo>
                  <a:pt x="0" y="0"/>
                </a:moveTo>
                <a:lnTo>
                  <a:pt x="4784738" y="0"/>
                </a:lnTo>
                <a:lnTo>
                  <a:pt x="4784738" y="2018290"/>
                </a:lnTo>
                <a:lnTo>
                  <a:pt x="0" y="2018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261222" y="7850092"/>
            <a:ext cx="5772471" cy="1580214"/>
          </a:xfrm>
          <a:custGeom>
            <a:avLst/>
            <a:gdLst/>
            <a:ahLst/>
            <a:cxnLst/>
            <a:rect l="l" t="t" r="r" b="b"/>
            <a:pathLst>
              <a:path w="5772471" h="1580214">
                <a:moveTo>
                  <a:pt x="0" y="0"/>
                </a:moveTo>
                <a:lnTo>
                  <a:pt x="5772471" y="0"/>
                </a:lnTo>
                <a:lnTo>
                  <a:pt x="5772471" y="1580214"/>
                </a:lnTo>
                <a:lnTo>
                  <a:pt x="0" y="158021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506444" y="3931497"/>
            <a:ext cx="2685751" cy="2231615"/>
          </a:xfrm>
          <a:custGeom>
            <a:avLst/>
            <a:gdLst/>
            <a:ahLst/>
            <a:cxnLst/>
            <a:rect l="l" t="t" r="r" b="b"/>
            <a:pathLst>
              <a:path w="2685751" h="2231615">
                <a:moveTo>
                  <a:pt x="0" y="0"/>
                </a:moveTo>
                <a:lnTo>
                  <a:pt x="2685752" y="0"/>
                </a:lnTo>
                <a:lnTo>
                  <a:pt x="2685752" y="2231615"/>
                </a:lnTo>
                <a:lnTo>
                  <a:pt x="0" y="223161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392847" y="9382681"/>
            <a:ext cx="9921642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氣候變化</a:t>
            </a:r>
            <a:r>
              <a:rPr lang="en-US" sz="1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https://emm.edcity.hk/media/%E6%B0%A3%E5%80%99%E8%AE%8A%E5%8C%96%20(%E4%B8%AD%E6%96%87%E5%AD%97%E5%B9%95%E5%8F%AF%E4%BE%9B%E9%81%B8%E6%93%87)/1_01gqbpwh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2793" y="-116846"/>
            <a:ext cx="4241566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答對了</a:t>
            </a:r>
          </a:p>
        </p:txBody>
      </p:sp>
      <p:sp>
        <p:nvSpPr>
          <p:cNvPr id="26" name="TextBox 19">
            <a:hlinkClick r:id="rId25" action="ppaction://hlinksldjump"/>
          </p:cNvPr>
          <p:cNvSpPr txBox="1"/>
          <p:nvPr/>
        </p:nvSpPr>
        <p:spPr>
          <a:xfrm>
            <a:off x="14914395" y="8735783"/>
            <a:ext cx="2909876" cy="1433016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</a:t>
            </a:r>
            <a:r>
              <a:rPr lang="zh-TW" altLang="en-US" sz="719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題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TextBox 16"/>
          <p:cNvSpPr txBox="1"/>
          <p:nvPr/>
        </p:nvSpPr>
        <p:spPr>
          <a:xfrm>
            <a:off x="3097100" y="968391"/>
            <a:ext cx="12439352" cy="118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dirty="0" err="1" smtClean="0">
                <a:solidFill>
                  <a:srgbClr val="000000"/>
                </a:solidFill>
                <a:ea typeface="王漢宗特黑體"/>
              </a:rPr>
              <a:t>國家面對的</a:t>
            </a:r>
            <a:r>
              <a:rPr lang="zh-TW" altLang="en-US" sz="7099" dirty="0">
                <a:solidFill>
                  <a:srgbClr val="7030A0"/>
                </a:solidFill>
                <a:ea typeface="王漢宗特黑體"/>
              </a:rPr>
              <a:t>氣候變化</a:t>
            </a:r>
            <a:r>
              <a:rPr lang="en-US" sz="7099" dirty="0" smtClean="0">
                <a:solidFill>
                  <a:srgbClr val="000000"/>
                </a:solidFill>
                <a:ea typeface="王漢宗特黑體"/>
              </a:rPr>
              <a:t>挑戰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28" name="Freeform 16"/>
          <p:cNvSpPr/>
          <p:nvPr/>
        </p:nvSpPr>
        <p:spPr>
          <a:xfrm>
            <a:off x="1120485" y="3196401"/>
            <a:ext cx="1263579" cy="1415415"/>
          </a:xfrm>
          <a:custGeom>
            <a:avLst/>
            <a:gdLst/>
            <a:ahLst/>
            <a:cxnLst/>
            <a:rect l="l" t="t" r="r" b="b"/>
            <a:pathLst>
              <a:path w="1263579" h="1415415">
                <a:moveTo>
                  <a:pt x="0" y="0"/>
                </a:moveTo>
                <a:lnTo>
                  <a:pt x="1263579" y="0"/>
                </a:lnTo>
                <a:lnTo>
                  <a:pt x="1263579" y="1415414"/>
                </a:lnTo>
                <a:lnTo>
                  <a:pt x="0" y="141541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606084"/>
            <a:chOff x="0" y="0"/>
            <a:chExt cx="4274726" cy="22666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66623"/>
            </a:xfrm>
            <a:custGeom>
              <a:avLst/>
              <a:gdLst/>
              <a:ahLst/>
              <a:cxnLst/>
              <a:rect l="l" t="t" r="r" b="b"/>
              <a:pathLst>
                <a:path w="4274726" h="22666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42296"/>
                  </a:lnTo>
                  <a:cubicBezTo>
                    <a:pt x="4274726" y="2255731"/>
                    <a:pt x="4263834" y="2266623"/>
                    <a:pt x="4250399" y="2266623"/>
                  </a:cubicBezTo>
                  <a:lnTo>
                    <a:pt x="24327" y="2266623"/>
                  </a:lnTo>
                  <a:cubicBezTo>
                    <a:pt x="10891" y="2266623"/>
                    <a:pt x="0" y="2255731"/>
                    <a:pt x="0" y="22422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29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057392" y="1237622"/>
            <a:ext cx="14173216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國家面對的</a:t>
            </a:r>
            <a:r>
              <a:rPr lang="en-US" sz="6600" dirty="0" err="1">
                <a:solidFill>
                  <a:srgbClr val="5E17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氣候變化</a:t>
            </a:r>
            <a:r>
              <a:rPr lang="en-US" sz="66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挑戰</a:t>
            </a:r>
            <a:endParaRPr lang="en-US" sz="66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845567" y="4462164"/>
            <a:ext cx="8901665" cy="2848533"/>
          </a:xfrm>
          <a:custGeom>
            <a:avLst/>
            <a:gdLst/>
            <a:ahLst/>
            <a:cxnLst/>
            <a:rect l="l" t="t" r="r" b="b"/>
            <a:pathLst>
              <a:path w="8901665" h="2848533">
                <a:moveTo>
                  <a:pt x="0" y="0"/>
                </a:moveTo>
                <a:lnTo>
                  <a:pt x="8901666" y="0"/>
                </a:lnTo>
                <a:lnTo>
                  <a:pt x="8901666" y="2848533"/>
                </a:lnTo>
                <a:lnTo>
                  <a:pt x="0" y="284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69574" y="7411572"/>
            <a:ext cx="2456868" cy="2868580"/>
          </a:xfrm>
          <a:custGeom>
            <a:avLst/>
            <a:gdLst/>
            <a:ahLst/>
            <a:cxnLst/>
            <a:rect l="l" t="t" r="r" b="b"/>
            <a:pathLst>
              <a:path w="3657292" h="4419688">
                <a:moveTo>
                  <a:pt x="0" y="0"/>
                </a:moveTo>
                <a:lnTo>
                  <a:pt x="3657292" y="0"/>
                </a:lnTo>
                <a:lnTo>
                  <a:pt x="3657292" y="4419688"/>
                </a:lnTo>
                <a:lnTo>
                  <a:pt x="0" y="441968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284143" y="5490864"/>
            <a:ext cx="4948536" cy="4948536"/>
          </a:xfrm>
          <a:custGeom>
            <a:avLst/>
            <a:gdLst/>
            <a:ahLst/>
            <a:cxnLst/>
            <a:rect l="l" t="t" r="r" b="b"/>
            <a:pathLst>
              <a:path w="4948536" h="4948536">
                <a:moveTo>
                  <a:pt x="0" y="0"/>
                </a:moveTo>
                <a:lnTo>
                  <a:pt x="4948536" y="0"/>
                </a:lnTo>
                <a:lnTo>
                  <a:pt x="4948536" y="4948536"/>
                </a:lnTo>
                <a:lnTo>
                  <a:pt x="0" y="4948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175617" y="4290714"/>
            <a:ext cx="4241566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答錯了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819276" y="5842089"/>
            <a:ext cx="6954248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 dirty="0" err="1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再試一次</a:t>
            </a:r>
            <a:endParaRPr lang="en-US" sz="8999" dirty="0">
              <a:solidFill>
                <a:srgbClr val="E10A0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TextBox 18">
            <a:hlinkClick r:id="rId17" action="ppaction://hlinksldjump"/>
          </p:cNvPr>
          <p:cNvSpPr txBox="1"/>
          <p:nvPr/>
        </p:nvSpPr>
        <p:spPr>
          <a:xfrm>
            <a:off x="7095010" y="7812732"/>
            <a:ext cx="4097977" cy="14330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再試一次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606084"/>
            <a:chOff x="0" y="0"/>
            <a:chExt cx="4274726" cy="22666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66623"/>
            </a:xfrm>
            <a:custGeom>
              <a:avLst/>
              <a:gdLst/>
              <a:ahLst/>
              <a:cxnLst/>
              <a:rect l="l" t="t" r="r" b="b"/>
              <a:pathLst>
                <a:path w="4274726" h="226662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42296"/>
                  </a:lnTo>
                  <a:cubicBezTo>
                    <a:pt x="4274726" y="2255731"/>
                    <a:pt x="4263834" y="2266623"/>
                    <a:pt x="4250399" y="2266623"/>
                  </a:cubicBezTo>
                  <a:lnTo>
                    <a:pt x="24327" y="2266623"/>
                  </a:lnTo>
                  <a:cubicBezTo>
                    <a:pt x="10891" y="2266623"/>
                    <a:pt x="0" y="2255731"/>
                    <a:pt x="0" y="224229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29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43573">
            <a:off x="15442735" y="7696639"/>
            <a:ext cx="2413474" cy="2273054"/>
          </a:xfrm>
          <a:custGeom>
            <a:avLst/>
            <a:gdLst/>
            <a:ahLst/>
            <a:cxnLst/>
            <a:rect l="l" t="t" r="r" b="b"/>
            <a:pathLst>
              <a:path w="2413474" h="2273054">
                <a:moveTo>
                  <a:pt x="0" y="0"/>
                </a:moveTo>
                <a:lnTo>
                  <a:pt x="2413474" y="0"/>
                </a:lnTo>
                <a:lnTo>
                  <a:pt x="2413474" y="2273054"/>
                </a:lnTo>
                <a:lnTo>
                  <a:pt x="0" y="2273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2912" y="257523"/>
            <a:ext cx="2117384" cy="2117384"/>
          </a:xfrm>
          <a:custGeom>
            <a:avLst/>
            <a:gdLst/>
            <a:ahLst/>
            <a:cxnLst/>
            <a:rect l="l" t="t" r="r" b="b"/>
            <a:pathLst>
              <a:path w="2117384" h="2117384">
                <a:moveTo>
                  <a:pt x="0" y="0"/>
                </a:moveTo>
                <a:lnTo>
                  <a:pt x="2117384" y="0"/>
                </a:lnTo>
                <a:lnTo>
                  <a:pt x="2117384" y="2117384"/>
                </a:lnTo>
                <a:lnTo>
                  <a:pt x="0" y="21173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1686" y="6664123"/>
            <a:ext cx="2604895" cy="3087699"/>
          </a:xfrm>
          <a:custGeom>
            <a:avLst/>
            <a:gdLst/>
            <a:ahLst/>
            <a:cxnLst/>
            <a:rect l="l" t="t" r="r" b="b"/>
            <a:pathLst>
              <a:path w="2604895" h="3087699">
                <a:moveTo>
                  <a:pt x="0" y="0"/>
                </a:moveTo>
                <a:lnTo>
                  <a:pt x="2604895" y="0"/>
                </a:lnTo>
                <a:lnTo>
                  <a:pt x="2604895" y="3087699"/>
                </a:lnTo>
                <a:lnTo>
                  <a:pt x="0" y="3087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52912" y="8259857"/>
            <a:ext cx="1327234" cy="866020"/>
          </a:xfrm>
          <a:custGeom>
            <a:avLst/>
            <a:gdLst/>
            <a:ahLst/>
            <a:cxnLst/>
            <a:rect l="l" t="t" r="r" b="b"/>
            <a:pathLst>
              <a:path w="1327234" h="866020">
                <a:moveTo>
                  <a:pt x="0" y="0"/>
                </a:moveTo>
                <a:lnTo>
                  <a:pt x="1327234" y="0"/>
                </a:lnTo>
                <a:lnTo>
                  <a:pt x="1327234" y="866020"/>
                </a:lnTo>
                <a:lnTo>
                  <a:pt x="0" y="8660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hlinkClick r:id="rId17" action="ppaction://hlinksldjump"/>
          </p:cNvPr>
          <p:cNvSpPr txBox="1"/>
          <p:nvPr/>
        </p:nvSpPr>
        <p:spPr>
          <a:xfrm>
            <a:off x="2961097" y="7179043"/>
            <a:ext cx="5295539" cy="99318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altLang="zh-TW" sz="50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en-US" sz="50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en-US" sz="50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海平面下降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TextBox 19">
            <a:hlinkClick r:id="rId17" action="ppaction://hlinksldjump"/>
          </p:cNvPr>
          <p:cNvSpPr txBox="1"/>
          <p:nvPr/>
        </p:nvSpPr>
        <p:spPr>
          <a:xfrm>
            <a:off x="2961097" y="5824904"/>
            <a:ext cx="5295539" cy="91443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平均氣溫下降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TextBox 20">
            <a:hlinkClick r:id="rId17" action="ppaction://hlinksldjump"/>
          </p:cNvPr>
          <p:cNvSpPr txBox="1"/>
          <p:nvPr/>
        </p:nvSpPr>
        <p:spPr>
          <a:xfrm>
            <a:off x="9144000" y="7179043"/>
            <a:ext cx="7086608" cy="99318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D.冰川及冰塊沒有受影響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TextBox 21">
            <a:hlinkClick r:id="rId18" action="ppaction://hlinksldjump"/>
          </p:cNvPr>
          <p:cNvSpPr txBox="1"/>
          <p:nvPr/>
        </p:nvSpPr>
        <p:spPr>
          <a:xfrm>
            <a:off x="9103103" y="5800523"/>
            <a:ext cx="7127505" cy="91443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C.</a:t>
            </a:r>
            <a:r>
              <a:rPr lang="en-US" sz="50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颱風頻率及強度</a:t>
            </a:r>
            <a:r>
              <a:rPr lang="zh-TW" alt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增加</a:t>
            </a:r>
            <a:r>
              <a:rPr lang="en-US" sz="5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604895" y="3460416"/>
            <a:ext cx="14904272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全球暖化會引致哪些問題？</a:t>
            </a:r>
          </a:p>
        </p:txBody>
      </p:sp>
      <p:sp>
        <p:nvSpPr>
          <p:cNvPr id="24" name="TextBox 16"/>
          <p:cNvSpPr txBox="1"/>
          <p:nvPr/>
        </p:nvSpPr>
        <p:spPr>
          <a:xfrm>
            <a:off x="3097100" y="968391"/>
            <a:ext cx="12439352" cy="118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dirty="0" err="1" smtClean="0">
                <a:solidFill>
                  <a:srgbClr val="000000"/>
                </a:solidFill>
                <a:ea typeface="王漢宗特黑體"/>
              </a:rPr>
              <a:t>國家面對的</a:t>
            </a:r>
            <a:r>
              <a:rPr lang="zh-TW" altLang="en-US" sz="7099" dirty="0">
                <a:solidFill>
                  <a:srgbClr val="7030A0"/>
                </a:solidFill>
                <a:ea typeface="王漢宗特黑體"/>
              </a:rPr>
              <a:t>氣候變化</a:t>
            </a:r>
            <a:r>
              <a:rPr lang="en-US" sz="7099" dirty="0" smtClean="0">
                <a:solidFill>
                  <a:srgbClr val="000000"/>
                </a:solidFill>
                <a:ea typeface="王漢宗特黑體"/>
              </a:rPr>
              <a:t>挑戰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25" name="Freeform 19"/>
          <p:cNvSpPr/>
          <p:nvPr/>
        </p:nvSpPr>
        <p:spPr>
          <a:xfrm>
            <a:off x="889267" y="3278612"/>
            <a:ext cx="1410011" cy="1523588"/>
          </a:xfrm>
          <a:custGeom>
            <a:avLst/>
            <a:gdLst/>
            <a:ahLst/>
            <a:cxnLst/>
            <a:rect l="l" t="t" r="r" b="b"/>
            <a:pathLst>
              <a:path w="1410011" h="1523588">
                <a:moveTo>
                  <a:pt x="0" y="0"/>
                </a:moveTo>
                <a:lnTo>
                  <a:pt x="1410011" y="0"/>
                </a:lnTo>
                <a:lnTo>
                  <a:pt x="1410011" y="1523588"/>
                </a:lnTo>
                <a:lnTo>
                  <a:pt x="0" y="152358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624</Words>
  <Application>Microsoft Office PowerPoint</Application>
  <PresentationFormat>Custom</PresentationFormat>
  <Paragraphs>144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王漢宗特黑體</vt:lpstr>
      <vt:lpstr>新細明體</vt:lpstr>
      <vt:lpstr>Arial</vt:lpstr>
      <vt:lpstr>Calibri</vt:lpstr>
      <vt:lpstr>標楷體</vt:lpstr>
      <vt:lpstr>Wingdings</vt:lpstr>
      <vt:lpstr>芫荽</vt:lpstr>
      <vt:lpstr>Times New Roman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地球是我家B</dc:title>
  <dc:creator>POON, Wing-yee Shirley</dc:creator>
  <cp:lastModifiedBy>LEE, Kin-wan</cp:lastModifiedBy>
  <cp:revision>62</cp:revision>
  <dcterms:created xsi:type="dcterms:W3CDTF">2006-08-16T00:00:00Z</dcterms:created>
  <dcterms:modified xsi:type="dcterms:W3CDTF">2024-06-02T11:03:26Z</dcterms:modified>
  <dc:identifier>DAF62GcZv0c</dc:identifier>
</cp:coreProperties>
</file>